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11" r:id="rId5"/>
    <p:sldId id="319" r:id="rId6"/>
    <p:sldId id="2624" r:id="rId7"/>
    <p:sldId id="296" r:id="rId8"/>
    <p:sldId id="320" r:id="rId9"/>
    <p:sldId id="321" r:id="rId10"/>
    <p:sldId id="322" r:id="rId11"/>
    <p:sldId id="2623" r:id="rId12"/>
    <p:sldId id="323" r:id="rId13"/>
    <p:sldId id="324" r:id="rId14"/>
    <p:sldId id="325" r:id="rId15"/>
    <p:sldId id="326" r:id="rId16"/>
    <p:sldId id="335" r:id="rId17"/>
    <p:sldId id="2625" r:id="rId18"/>
    <p:sldId id="2616" r:id="rId19"/>
    <p:sldId id="2619" r:id="rId20"/>
    <p:sldId id="328" r:id="rId21"/>
    <p:sldId id="329" r:id="rId22"/>
    <p:sldId id="331" r:id="rId23"/>
    <p:sldId id="332" r:id="rId24"/>
    <p:sldId id="2615" r:id="rId25"/>
    <p:sldId id="2622" r:id="rId26"/>
    <p:sldId id="334" r:id="rId27"/>
    <p:sldId id="2620" r:id="rId28"/>
    <p:sldId id="327" r:id="rId29"/>
    <p:sldId id="336" r:id="rId30"/>
    <p:sldId id="333" r:id="rId31"/>
    <p:sldId id="2621" r:id="rId32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D26680-AFBF-9F44-BA4F-C2191FB46A0B}">
          <p14:sldIdLst>
            <p14:sldId id="311"/>
            <p14:sldId id="319"/>
            <p14:sldId id="2624"/>
            <p14:sldId id="296"/>
            <p14:sldId id="320"/>
            <p14:sldId id="321"/>
            <p14:sldId id="322"/>
            <p14:sldId id="2623"/>
            <p14:sldId id="323"/>
            <p14:sldId id="324"/>
            <p14:sldId id="325"/>
            <p14:sldId id="326"/>
            <p14:sldId id="335"/>
            <p14:sldId id="2625"/>
            <p14:sldId id="2616"/>
            <p14:sldId id="2619"/>
            <p14:sldId id="328"/>
            <p14:sldId id="329"/>
            <p14:sldId id="331"/>
            <p14:sldId id="332"/>
            <p14:sldId id="2615"/>
            <p14:sldId id="2622"/>
            <p14:sldId id="334"/>
            <p14:sldId id="2620"/>
            <p14:sldId id="327"/>
            <p14:sldId id="336"/>
            <p14:sldId id="333"/>
            <p14:sldId id="262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3" pos="3931" userDrawn="1">
          <p15:clr>
            <a:srgbClr val="A4A3A4"/>
          </p15:clr>
        </p15:guide>
        <p15:guide id="4" pos="3749" userDrawn="1">
          <p15:clr>
            <a:srgbClr val="A4A3A4"/>
          </p15:clr>
        </p15:guide>
        <p15:guide id="5" pos="4929" userDrawn="1">
          <p15:clr>
            <a:srgbClr val="A4A3A4"/>
          </p15:clr>
        </p15:guide>
        <p15:guide id="6" pos="5110" userDrawn="1">
          <p15:clr>
            <a:srgbClr val="A4A3A4"/>
          </p15:clr>
        </p15:guide>
        <p15:guide id="8" pos="5518" userDrawn="1">
          <p15:clr>
            <a:srgbClr val="A4A3A4"/>
          </p15:clr>
        </p15:guide>
        <p15:guide id="10" pos="2570" userDrawn="1">
          <p15:clr>
            <a:srgbClr val="A4A3A4"/>
          </p15:clr>
        </p15:guide>
        <p15:guide id="11" pos="1980" userDrawn="1">
          <p15:clr>
            <a:srgbClr val="A4A3A4"/>
          </p15:clr>
        </p15:guide>
        <p15:guide id="12" pos="2162" userDrawn="1">
          <p15:clr>
            <a:srgbClr val="A4A3A4"/>
          </p15:clr>
        </p15:guide>
        <p15:guide id="14" pos="7287" userDrawn="1">
          <p15:clr>
            <a:srgbClr val="A4A3A4"/>
          </p15:clr>
        </p15:guide>
        <p15:guide id="15" pos="393" userDrawn="1">
          <p15:clr>
            <a:srgbClr val="A4A3A4"/>
          </p15:clr>
        </p15:guide>
        <p15:guide id="17" pos="5700" userDrawn="1">
          <p15:clr>
            <a:srgbClr val="A4A3A4"/>
          </p15:clr>
        </p15:guide>
        <p15:guide id="18" pos="2751" userDrawn="1">
          <p15:clr>
            <a:srgbClr val="A4A3A4"/>
          </p15:clr>
        </p15:guide>
        <p15:guide id="19" orient="horz" pos="935" userDrawn="1">
          <p15:clr>
            <a:srgbClr val="A4A3A4"/>
          </p15:clr>
        </p15:guide>
        <p15:guide id="2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025"/>
    <p:restoredTop sz="85190"/>
  </p:normalViewPr>
  <p:slideViewPr>
    <p:cSldViewPr snapToGrid="0">
      <p:cViewPr varScale="1">
        <p:scale>
          <a:sx n="79" d="100"/>
          <a:sy n="79" d="100"/>
        </p:scale>
        <p:origin x="208" y="736"/>
      </p:cViewPr>
      <p:guideLst>
        <p:guide pos="3840"/>
        <p:guide pos="3931"/>
        <p:guide pos="3749"/>
        <p:guide pos="4929"/>
        <p:guide pos="5110"/>
        <p:guide pos="5518"/>
        <p:guide pos="2570"/>
        <p:guide pos="1980"/>
        <p:guide pos="2162"/>
        <p:guide pos="7287"/>
        <p:guide pos="393"/>
        <p:guide pos="5700"/>
        <p:guide pos="2751"/>
        <p:guide orient="horz" pos="935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E2879F-85E3-496B-8667-A4EA32411B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 bwMode="black">
          <a:xfrm>
            <a:off x="1614671" y="9262661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r>
              <a:rPr lang="en-GB" sz="1100"/>
              <a:t>confidential, internal, open | Author | Presentation Topic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0349B1-E56A-42C1-B0A4-26B687F2FB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 bwMode="black">
          <a:xfrm>
            <a:off x="6039404" y="9262661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‹#›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E2A2C4-9FAC-4DAF-8CF2-98D0ADF21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427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pos="299" userDrawn="1">
          <p15:clr>
            <a:srgbClr val="F26B43"/>
          </p15:clr>
        </p15:guide>
        <p15:guide id="2" pos="398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06388" y="976313"/>
            <a:ext cx="3830637" cy="2155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black">
          <a:xfrm>
            <a:off x="472804" y="3556395"/>
            <a:ext cx="5846516" cy="512941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/>
              <a:t>Click to edit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Eighth level</a:t>
            </a:r>
          </a:p>
          <a:p>
            <a:pPr lvl="8"/>
            <a:r>
              <a:rPr lang="en-GB"/>
              <a:t>Ninth level</a:t>
            </a:r>
          </a:p>
          <a:p>
            <a:pPr lvl="8"/>
            <a:endParaRPr lang="en-GB"/>
          </a:p>
          <a:p>
            <a:pPr lvl="4"/>
            <a:endParaRPr lang="en-GB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5981BBF-A3AF-4657-B40E-0C891992F7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black">
          <a:xfrm>
            <a:off x="1614671" y="9262256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r>
              <a:rPr lang="en-GB" sz="1100"/>
              <a:t>confidential, internal, open | Author | Presentation Topic</a:t>
            </a:r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C024CC59-CB8B-404F-82E2-4F59721F4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black">
          <a:xfrm>
            <a:off x="6039404" y="9262256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‹#›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EB4B23-29CF-4DD3-A96B-2B9F09F54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900"/>
      </a:spcAft>
      <a:buClr>
        <a:schemeClr val="tx2"/>
      </a:buClr>
      <a:buFont typeface="+mj-lt" panose="05020102010507070707" pitchFamily="18" charset="2"/>
      <a:buNone/>
      <a:defRPr sz="1200" b="0" kern="1200">
        <a:solidFill>
          <a:schemeClr val="tx1"/>
        </a:solidFill>
        <a:latin typeface="+mj-lt"/>
        <a:ea typeface="+mn-ea"/>
        <a:cs typeface="+mn-cs"/>
      </a:defRPr>
    </a:lvl1pPr>
    <a:lvl2pPr marL="0" indent="0" algn="l" defTabSz="914400" rtl="0" eaLnBrk="1" latinLnBrk="0" hangingPunct="1">
      <a:spcAft>
        <a:spcPts val="600"/>
      </a:spcAft>
      <a:buClr>
        <a:schemeClr val="tx2"/>
      </a:buClr>
      <a:buFont typeface="+mj-lt" panose="05020102010507070707" pitchFamily="18" charset="2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4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28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32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76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720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86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00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/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791189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1200" b="1" i="0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20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3159883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DBCF4-217B-45F4-8037-A59456CBFB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74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25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3975451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26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2385721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27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44681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28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11200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3472449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sz="1200" b="0" i="0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3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362306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sz="1200" b="0" i="0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6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390221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9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4207280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12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2370803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DBCF4-217B-45F4-8037-A59456CBFB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12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18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332328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19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787988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ong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1198800" y="3481950"/>
            <a:ext cx="5544000" cy="122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198800" y="4869000"/>
            <a:ext cx="554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0926A59-3663-4198-92E6-B934EF6580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2147119 h 6858000"/>
              <a:gd name="connsiteX12" fmla="*/ 628750 w 12192000"/>
              <a:gd name="connsiteY12" fmla="*/ 5399178 h 6858000"/>
              <a:gd name="connsiteX13" fmla="*/ 100965 w 12192000"/>
              <a:gd name="connsiteY13" fmla="*/ 6047839 h 6858000"/>
              <a:gd name="connsiteX14" fmla="*/ 0 w 12192000"/>
              <a:gd name="connsiteY14" fmla="*/ 60580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434300" y="6858000"/>
                </a:lnTo>
                <a:lnTo>
                  <a:pt x="7434300" y="3606644"/>
                </a:lnTo>
                <a:cubicBezTo>
                  <a:pt x="7434300" y="3241112"/>
                  <a:pt x="7138236" y="2944524"/>
                  <a:pt x="6773352" y="2944524"/>
                </a:cubicBezTo>
                <a:lnTo>
                  <a:pt x="3978934" y="2944524"/>
                </a:lnTo>
                <a:cubicBezTo>
                  <a:pt x="3614051" y="2944524"/>
                  <a:pt x="3317987" y="2647936"/>
                  <a:pt x="3317987" y="2282405"/>
                </a:cubicBezTo>
                <a:lnTo>
                  <a:pt x="3317987" y="2147119"/>
                </a:lnTo>
                <a:cubicBezTo>
                  <a:pt x="3317987" y="1781588"/>
                  <a:pt x="3021925" y="1485000"/>
                  <a:pt x="2657041" y="1485000"/>
                </a:cubicBezTo>
                <a:lnTo>
                  <a:pt x="1289697" y="1485000"/>
                </a:lnTo>
                <a:cubicBezTo>
                  <a:pt x="924814" y="1485000"/>
                  <a:pt x="628750" y="1781588"/>
                  <a:pt x="628750" y="2147119"/>
                </a:cubicBezTo>
                <a:lnTo>
                  <a:pt x="628750" y="5399178"/>
                </a:lnTo>
                <a:cubicBezTo>
                  <a:pt x="628750" y="5719018"/>
                  <a:pt x="402077" y="5986073"/>
                  <a:pt x="100965" y="6047839"/>
                </a:cubicBezTo>
                <a:lnTo>
                  <a:pt x="0" y="605804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/>
              <a:t>Add picture</a:t>
            </a:r>
          </a:p>
        </p:txBody>
      </p:sp>
      <p:pic>
        <p:nvPicPr>
          <p:cNvPr id="4" name="Kép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00" y="5732365"/>
            <a:ext cx="5391894" cy="5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97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738C6-9A57-4395-A6D0-7BEDA9F54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247357-DB70-4BEB-B0F5-3D9B8B5D6D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21700B-8639-459A-9DB3-8908E70798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5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88F366C2-84D4-4B52-8F19-47225EFA3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5366064-1808-4159-BB7D-81B4B8BCF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61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6240000" y="1483726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FE876BA-660A-4BDA-B0EE-7D586FC0D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0F9F7CD9-F054-465B-93B6-B23B34D2B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91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368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32E1087-7F1F-483A-8287-85903BD1A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DE03A498-F349-4FBD-AA2E-188DFC5FA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E4F56-CAAF-476E-A2B9-F1A0D25C8BA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3432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black">
          <a:xfrm>
            <a:off x="9048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C65CFB4-A844-4779-A714-AD3EA88CC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86CAAAA5-D5B7-4721-A124-375141204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25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ith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368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9EED2250-7C4A-4786-AAFC-BA534599C4B9}"/>
              </a:ext>
            </a:extLst>
          </p:cNvPr>
          <p:cNvSpPr/>
          <p:nvPr/>
        </p:nvSpPr>
        <p:spPr bwMode="grayWhite">
          <a:xfrm>
            <a:off x="8112000" y="1485000"/>
            <a:ext cx="3456000" cy="5373000"/>
          </a:xfrm>
          <a:custGeom>
            <a:avLst/>
            <a:gdLst>
              <a:gd name="connsiteX0" fmla="*/ 521984 w 3456000"/>
              <a:gd name="connsiteY0" fmla="*/ 0 h 5373000"/>
              <a:gd name="connsiteX1" fmla="*/ 2933364 w 3456000"/>
              <a:gd name="connsiteY1" fmla="*/ 0 h 5373000"/>
              <a:gd name="connsiteX2" fmla="*/ 3455348 w 3456000"/>
              <a:gd name="connsiteY2" fmla="*/ 522636 h 5373000"/>
              <a:gd name="connsiteX3" fmla="*/ 3455348 w 3456000"/>
              <a:gd name="connsiteY3" fmla="*/ 1800000 h 5373000"/>
              <a:gd name="connsiteX4" fmla="*/ 3456000 w 3456000"/>
              <a:gd name="connsiteY4" fmla="*/ 1800000 h 5373000"/>
              <a:gd name="connsiteX5" fmla="*/ 3456000 w 3456000"/>
              <a:gd name="connsiteY5" fmla="*/ 5373000 h 5373000"/>
              <a:gd name="connsiteX6" fmla="*/ 0 w 3456000"/>
              <a:gd name="connsiteY6" fmla="*/ 5373000 h 5373000"/>
              <a:gd name="connsiteX7" fmla="*/ 0 w 3456000"/>
              <a:gd name="connsiteY7" fmla="*/ 4820371 h 5373000"/>
              <a:gd name="connsiteX8" fmla="*/ 0 w 3456000"/>
              <a:gd name="connsiteY8" fmla="*/ 1800000 h 5373000"/>
              <a:gd name="connsiteX9" fmla="*/ 0 w 3456000"/>
              <a:gd name="connsiteY9" fmla="*/ 522636 h 5373000"/>
              <a:gd name="connsiteX10" fmla="*/ 521984 w 3456000"/>
              <a:gd name="connsiteY10" fmla="*/ 0 h 537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6000" h="5373000">
                <a:moveTo>
                  <a:pt x="521984" y="0"/>
                </a:moveTo>
                <a:lnTo>
                  <a:pt x="2933364" y="0"/>
                </a:lnTo>
                <a:cubicBezTo>
                  <a:pt x="3223790" y="0"/>
                  <a:pt x="3455566" y="235469"/>
                  <a:pt x="3455348" y="522636"/>
                </a:cubicBezTo>
                <a:lnTo>
                  <a:pt x="3455348" y="1800000"/>
                </a:lnTo>
                <a:lnTo>
                  <a:pt x="3456000" y="1800000"/>
                </a:lnTo>
                <a:lnTo>
                  <a:pt x="3456000" y="5373000"/>
                </a:lnTo>
                <a:lnTo>
                  <a:pt x="0" y="5373000"/>
                </a:lnTo>
                <a:lnTo>
                  <a:pt x="0" y="4820371"/>
                </a:lnTo>
                <a:lnTo>
                  <a:pt x="0" y="1800000"/>
                </a:lnTo>
                <a:lnTo>
                  <a:pt x="0" y="522636"/>
                </a:lnTo>
                <a:cubicBezTo>
                  <a:pt x="0" y="231776"/>
                  <a:pt x="235251" y="0"/>
                  <a:pt x="521984" y="0"/>
                </a:cubicBezTo>
                <a:close/>
              </a:path>
            </a:pathLst>
          </a:custGeom>
          <a:solidFill>
            <a:srgbClr val="E20074"/>
          </a:solidFill>
          <a:ln w="2167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FBB7A04-3353-4076-9E8F-DE76A27E2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B36B2A9C-2AE1-4DF0-B0E2-1599F37C7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7BBEDD2-BE9F-4A3C-BB81-2353AC6C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7796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588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2CA408DC-84BF-4622-883C-E5CF2D4C1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16A0FC59-58B0-4C99-B9CE-643FCC7D7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16A2F1E-AA29-4BA6-8F70-3BCCD073A91F}"/>
              </a:ext>
            </a:extLst>
          </p:cNvPr>
          <p:cNvSpPr/>
          <p:nvPr/>
        </p:nvSpPr>
        <p:spPr bwMode="grayWhite">
          <a:xfrm>
            <a:off x="4370020" y="1484999"/>
            <a:ext cx="7821980" cy="4257860"/>
          </a:xfrm>
          <a:custGeom>
            <a:avLst/>
            <a:gdLst>
              <a:gd name="connsiteX0" fmla="*/ 442664 w 7821980"/>
              <a:gd name="connsiteY0" fmla="*/ 0 h 4257860"/>
              <a:gd name="connsiteX1" fmla="*/ 7821980 w 7821980"/>
              <a:gd name="connsiteY1" fmla="*/ 0 h 4257860"/>
              <a:gd name="connsiteX2" fmla="*/ 7821980 w 7821980"/>
              <a:gd name="connsiteY2" fmla="*/ 4257860 h 4257860"/>
              <a:gd name="connsiteX3" fmla="*/ 442664 w 7821980"/>
              <a:gd name="connsiteY3" fmla="*/ 4257860 h 4257860"/>
              <a:gd name="connsiteX4" fmla="*/ 0 w 7821980"/>
              <a:gd name="connsiteY4" fmla="*/ 3814543 h 4257860"/>
              <a:gd name="connsiteX5" fmla="*/ 0 w 7821980"/>
              <a:gd name="connsiteY5" fmla="*/ 443317 h 4257860"/>
              <a:gd name="connsiteX6" fmla="*/ 442664 w 7821980"/>
              <a:gd name="connsiteY6" fmla="*/ 0 h 42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21980" h="4257860">
                <a:moveTo>
                  <a:pt x="442664" y="0"/>
                </a:moveTo>
                <a:lnTo>
                  <a:pt x="7821980" y="0"/>
                </a:lnTo>
                <a:lnTo>
                  <a:pt x="7821980" y="4257860"/>
                </a:lnTo>
                <a:lnTo>
                  <a:pt x="442664" y="4257860"/>
                </a:lnTo>
                <a:cubicBezTo>
                  <a:pt x="196451" y="4257860"/>
                  <a:pt x="0" y="4057831"/>
                  <a:pt x="0" y="3814543"/>
                </a:cubicBezTo>
                <a:lnTo>
                  <a:pt x="0" y="443317"/>
                </a:lnTo>
                <a:cubicBezTo>
                  <a:pt x="0" y="196777"/>
                  <a:pt x="199378" y="0"/>
                  <a:pt x="442664" y="0"/>
                </a:cubicBezTo>
                <a:close/>
              </a:path>
            </a:pathLst>
          </a:custGeom>
          <a:solidFill>
            <a:srgbClr val="E20074"/>
          </a:solidFill>
          <a:ln w="301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29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529376" y="2925000"/>
            <a:ext cx="7742624" cy="24480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+mn-lt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“Click to insert a powerful quote, multi-lined possible”</a:t>
            </a:r>
          </a:p>
          <a:p>
            <a:pPr lvl="1"/>
            <a:r>
              <a:rPr lang="en-US"/>
              <a:t>– Author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7A44F123-0F06-457E-ACE5-ACFD7CF0BB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097097" cy="6858000"/>
          </a:xfrm>
          <a:custGeom>
            <a:avLst/>
            <a:gdLst>
              <a:gd name="connsiteX0" fmla="*/ 0 w 6097097"/>
              <a:gd name="connsiteY0" fmla="*/ 0 h 6858000"/>
              <a:gd name="connsiteX1" fmla="*/ 6097097 w 6097097"/>
              <a:gd name="connsiteY1" fmla="*/ 0 h 6858000"/>
              <a:gd name="connsiteX2" fmla="*/ 6097097 w 6097097"/>
              <a:gd name="connsiteY2" fmla="*/ 808991 h 6858000"/>
              <a:gd name="connsiteX3" fmla="*/ 5438531 w 6097097"/>
              <a:gd name="connsiteY3" fmla="*/ 1482091 h 6858000"/>
              <a:gd name="connsiteX4" fmla="*/ 1286265 w 6097097"/>
              <a:gd name="connsiteY4" fmla="*/ 1482091 h 6858000"/>
              <a:gd name="connsiteX5" fmla="*/ 627700 w 6097097"/>
              <a:gd name="connsiteY5" fmla="*/ 2155191 h 6858000"/>
              <a:gd name="connsiteX6" fmla="*/ 627700 w 6097097"/>
              <a:gd name="connsiteY6" fmla="*/ 6858000 h 6858000"/>
              <a:gd name="connsiteX7" fmla="*/ 0 w 609709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7097" h="6858000">
                <a:moveTo>
                  <a:pt x="0" y="0"/>
                </a:moveTo>
                <a:lnTo>
                  <a:pt x="6097097" y="0"/>
                </a:lnTo>
                <a:lnTo>
                  <a:pt x="6097097" y="808991"/>
                </a:lnTo>
                <a:cubicBezTo>
                  <a:pt x="6097097" y="1181100"/>
                  <a:pt x="5802141" y="1482091"/>
                  <a:pt x="5438531" y="1482091"/>
                </a:cubicBezTo>
                <a:lnTo>
                  <a:pt x="1286265" y="1482091"/>
                </a:lnTo>
                <a:cubicBezTo>
                  <a:pt x="922656" y="1482091"/>
                  <a:pt x="627700" y="1783080"/>
                  <a:pt x="627700" y="2155191"/>
                </a:cubicBezTo>
                <a:lnTo>
                  <a:pt x="627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4" indent="0" algn="ctr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20B0604020202020204" pitchFamily="34" charset="0"/>
              <a:buNone/>
              <a:tabLst/>
              <a:defRPr/>
            </a:pPr>
            <a:r>
              <a:rPr lang="en-US"/>
              <a:t>White background or add </a:t>
            </a:r>
            <a:br>
              <a:rPr lang="en-US"/>
            </a:br>
            <a:r>
              <a:rPr lang="en-US"/>
              <a:t>gradient as a picture</a:t>
            </a:r>
          </a:p>
        </p:txBody>
      </p:sp>
    </p:spTree>
    <p:extLst>
      <p:ext uri="{BB962C8B-B14F-4D97-AF65-F5344CB8AC3E}">
        <p14:creationId xmlns:p14="http://schemas.microsoft.com/office/powerpoint/2010/main" val="1763271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80" userDrawn="1">
          <p15:clr>
            <a:srgbClr val="FBAE40"/>
          </p15:clr>
        </p15:guide>
        <p15:guide id="3" orient="horz" pos="132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FB304-618D-40B7-940D-69DE27A21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40016" y="1484313"/>
            <a:ext cx="5953200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E733019-59A1-468F-8149-C6BE014E0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30900683-23B4-4E4B-8F6A-858470B77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28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3392" y="1485312"/>
            <a:ext cx="7200561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59951EB1-629C-43B1-A98C-6998C808B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360C192-BE70-4805-9FEF-F274374B6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58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ong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477000"/>
            <a:ext cx="6336000" cy="1944000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2601000"/>
            <a:ext cx="5472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E673EF-7D81-46BF-B450-0CBD30E9B8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875999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509000"/>
                </a:lnTo>
                <a:lnTo>
                  <a:pt x="1" y="4509000"/>
                </a:lnTo>
                <a:lnTo>
                  <a:pt x="1538964" y="4509000"/>
                </a:lnTo>
                <a:lnTo>
                  <a:pt x="1546112" y="4509000"/>
                </a:lnTo>
                <a:lnTo>
                  <a:pt x="1691816" y="4509000"/>
                </a:lnTo>
                <a:lnTo>
                  <a:pt x="1699674" y="4509000"/>
                </a:lnTo>
                <a:lnTo>
                  <a:pt x="1861287" y="4509000"/>
                </a:lnTo>
                <a:lnTo>
                  <a:pt x="1869932" y="4509000"/>
                </a:lnTo>
                <a:lnTo>
                  <a:pt x="2227928" y="4509000"/>
                </a:lnTo>
                <a:lnTo>
                  <a:pt x="2238276" y="4509000"/>
                </a:lnTo>
                <a:lnTo>
                  <a:pt x="2594568" y="4509000"/>
                </a:lnTo>
                <a:lnTo>
                  <a:pt x="2606619" y="4509000"/>
                </a:lnTo>
                <a:lnTo>
                  <a:pt x="2764039" y="4509000"/>
                </a:lnTo>
                <a:lnTo>
                  <a:pt x="2776877" y="4509000"/>
                </a:lnTo>
                <a:lnTo>
                  <a:pt x="2916890" y="4509000"/>
                </a:lnTo>
                <a:lnTo>
                  <a:pt x="2930438" y="4509000"/>
                </a:lnTo>
                <a:lnTo>
                  <a:pt x="6257159" y="4509000"/>
                </a:lnTo>
                <a:lnTo>
                  <a:pt x="6286220" y="4509000"/>
                </a:lnTo>
                <a:cubicBezTo>
                  <a:pt x="6669812" y="4509000"/>
                  <a:pt x="6979034" y="4199908"/>
                  <a:pt x="6979034" y="3819388"/>
                </a:cubicBezTo>
                <a:lnTo>
                  <a:pt x="6979034" y="3140165"/>
                </a:lnTo>
                <a:cubicBezTo>
                  <a:pt x="6979034" y="2758346"/>
                  <a:pt x="7289562" y="2450553"/>
                  <a:pt x="7671849" y="2450553"/>
                </a:cubicBezTo>
                <a:lnTo>
                  <a:pt x="8029891" y="2450553"/>
                </a:lnTo>
                <a:lnTo>
                  <a:pt x="8067185" y="2450553"/>
                </a:lnTo>
                <a:cubicBezTo>
                  <a:pt x="8450777" y="2450553"/>
                  <a:pt x="8759999" y="2141461"/>
                  <a:pt x="8759999" y="176094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pic>
        <p:nvPicPr>
          <p:cNvPr id="6" name="Kép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0" y="3462651"/>
            <a:ext cx="5391894" cy="5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645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(fullsca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06633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23888" y="0"/>
            <a:ext cx="11568112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152653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838" y="266693"/>
            <a:ext cx="11504128" cy="533386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28 (32)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noProof="0" dirty="0" err="1"/>
              <a:t>dd.mm.yyyy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9947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>
            <a:extLst>
              <a:ext uri="{FF2B5EF4-FFF2-40B4-BE49-F238E27FC236}">
                <a16:creationId xmlns:a16="http://schemas.microsoft.com/office/drawing/2014/main" id="{B4DB53C6-4A5C-48C2-AF98-0DC609E20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200000" y="4869000"/>
            <a:ext cx="7488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2CC7B3-5721-4953-BA56-DB66B35386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1200000" y="2765760"/>
            <a:ext cx="7488000" cy="194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72DD3FE2-48A3-445F-9843-1184ABBFA8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566846 w 12192000"/>
              <a:gd name="connsiteY3" fmla="*/ 6858000 h 6858000"/>
              <a:gd name="connsiteX4" fmla="*/ 11566846 w 12192000"/>
              <a:gd name="connsiteY4" fmla="*/ 6656132 h 6858000"/>
              <a:gd name="connsiteX5" fmla="*/ 10764446 w 12192000"/>
              <a:gd name="connsiteY5" fmla="*/ 5853732 h 6858000"/>
              <a:gd name="connsiteX6" fmla="*/ 10132176 w 12192000"/>
              <a:gd name="connsiteY6" fmla="*/ 5853732 h 6858000"/>
              <a:gd name="connsiteX7" fmla="*/ 9329777 w 12192000"/>
              <a:gd name="connsiteY7" fmla="*/ 5051333 h 6858000"/>
              <a:gd name="connsiteX8" fmla="*/ 9329777 w 12192000"/>
              <a:gd name="connsiteY8" fmla="*/ 3075805 h 6858000"/>
              <a:gd name="connsiteX9" fmla="*/ 9331046 w 12192000"/>
              <a:gd name="connsiteY9" fmla="*/ 3075805 h 6858000"/>
              <a:gd name="connsiteX10" fmla="*/ 8528647 w 12192000"/>
              <a:gd name="connsiteY10" fmla="*/ 2273406 h 6858000"/>
              <a:gd name="connsiteX11" fmla="*/ 7439314 w 12192000"/>
              <a:gd name="connsiteY11" fmla="*/ 2273406 h 6858000"/>
              <a:gd name="connsiteX12" fmla="*/ 1507655 w 12192000"/>
              <a:gd name="connsiteY12" fmla="*/ 2273406 h 6858000"/>
              <a:gd name="connsiteX13" fmla="*/ 1426399 w 12192000"/>
              <a:gd name="connsiteY13" fmla="*/ 2273406 h 6858000"/>
              <a:gd name="connsiteX14" fmla="*/ 624000 w 12192000"/>
              <a:gd name="connsiteY14" fmla="*/ 3075805 h 6858000"/>
              <a:gd name="connsiteX15" fmla="*/ 624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6846" y="6858000"/>
                </a:lnTo>
                <a:lnTo>
                  <a:pt x="11566846" y="6656132"/>
                </a:lnTo>
                <a:cubicBezTo>
                  <a:pt x="11566846" y="6213034"/>
                  <a:pt x="11207543" y="5853732"/>
                  <a:pt x="10764446" y="5853732"/>
                </a:cubicBezTo>
                <a:lnTo>
                  <a:pt x="10132176" y="5853732"/>
                </a:lnTo>
                <a:cubicBezTo>
                  <a:pt x="9689079" y="5853732"/>
                  <a:pt x="9329777" y="5494430"/>
                  <a:pt x="9329777" y="5051333"/>
                </a:cubicBezTo>
                <a:lnTo>
                  <a:pt x="9329777" y="3075805"/>
                </a:lnTo>
                <a:lnTo>
                  <a:pt x="9331046" y="3075805"/>
                </a:lnTo>
                <a:cubicBezTo>
                  <a:pt x="9331046" y="2632708"/>
                  <a:pt x="8971745" y="2273406"/>
                  <a:pt x="8528647" y="2273406"/>
                </a:cubicBezTo>
                <a:lnTo>
                  <a:pt x="7439314" y="2273406"/>
                </a:lnTo>
                <a:lnTo>
                  <a:pt x="1507655" y="2273406"/>
                </a:lnTo>
                <a:lnTo>
                  <a:pt x="1426399" y="2273406"/>
                </a:lnTo>
                <a:cubicBezTo>
                  <a:pt x="983302" y="2273406"/>
                  <a:pt x="624000" y="2632708"/>
                  <a:pt x="624000" y="3075805"/>
                </a:cubicBezTo>
                <a:lnTo>
                  <a:pt x="62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pic>
        <p:nvPicPr>
          <p:cNvPr id="6" name="Kép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00" y="5732365"/>
            <a:ext cx="5391894" cy="5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5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76EA0-9308-4136-9D96-5081DF8610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2689950"/>
            <a:ext cx="7704000" cy="2016000"/>
          </a:xfrm>
        </p:spPr>
        <p:txBody>
          <a:bodyPr lIns="0" anchor="b"/>
          <a:lstStyle>
            <a:lvl1pPr algn="l">
              <a:lnSpc>
                <a:spcPct val="9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768CC432-56E4-4092-B0F1-5C6FD1847C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869000"/>
            <a:ext cx="770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A334F372-56B2-4EE2-AF33-FB1BE7DAF4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6095 h 6858000"/>
              <a:gd name="connsiteX1" fmla="*/ 1 w 12192000"/>
              <a:gd name="connsiteY1" fmla="*/ 6856095 h 6858000"/>
              <a:gd name="connsiteX2" fmla="*/ 1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9047029 w 12192000"/>
              <a:gd name="connsiteY7" fmla="*/ 6858000 h 6858000"/>
              <a:gd name="connsiteX8" fmla="*/ 9047029 w 12192000"/>
              <a:gd name="connsiteY8" fmla="*/ 5121593 h 6858000"/>
              <a:gd name="connsiteX9" fmla="*/ 9047029 w 12192000"/>
              <a:gd name="connsiteY9" fmla="*/ 2782253 h 6858000"/>
              <a:gd name="connsiteX10" fmla="*/ 9047997 w 12192000"/>
              <a:gd name="connsiteY10" fmla="*/ 2782253 h 6858000"/>
              <a:gd name="connsiteX11" fmla="*/ 8437835 w 12192000"/>
              <a:gd name="connsiteY11" fmla="*/ 2180273 h 6858000"/>
              <a:gd name="connsiteX12" fmla="*/ 8330407 w 12192000"/>
              <a:gd name="connsiteY12" fmla="*/ 2180273 h 6858000"/>
              <a:gd name="connsiteX13" fmla="*/ 8311515 w 12192000"/>
              <a:gd name="connsiteY13" fmla="*/ 2178368 h 6858000"/>
              <a:gd name="connsiteX14" fmla="*/ 7494270 w 12192000"/>
              <a:gd name="connsiteY14" fmla="*/ 2178368 h 6858000"/>
              <a:gd name="connsiteX15" fmla="*/ 1884046 w 12192000"/>
              <a:gd name="connsiteY15" fmla="*/ 2178368 h 6858000"/>
              <a:gd name="connsiteX16" fmla="*/ 1774259 w 12192000"/>
              <a:gd name="connsiteY16" fmla="*/ 2159742 h 6858000"/>
              <a:gd name="connsiteX17" fmla="*/ 1301551 w 12192000"/>
              <a:gd name="connsiteY17" fmla="*/ 1549718 h 6858000"/>
              <a:gd name="connsiteX18" fmla="*/ 1301551 w 12192000"/>
              <a:gd name="connsiteY18" fmla="*/ 1187768 h 6858000"/>
              <a:gd name="connsiteX19" fmla="*/ 788310 w 12192000"/>
              <a:gd name="connsiteY19" fmla="*/ 567195 h 6858000"/>
              <a:gd name="connsiteX20" fmla="*/ 780008 w 12192000"/>
              <a:gd name="connsiteY20" fmla="*/ 566374 h 6858000"/>
              <a:gd name="connsiteX21" fmla="*/ 776508 w 12192000"/>
              <a:gd name="connsiteY21" fmla="*/ 565290 h 6858000"/>
              <a:gd name="connsiteX22" fmla="*/ 648653 w 12192000"/>
              <a:gd name="connsiteY22" fmla="*/ 552450 h 6858000"/>
              <a:gd name="connsiteX23" fmla="*/ 0 w 12192000"/>
              <a:gd name="connsiteY23" fmla="*/ 552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0" y="6856095"/>
                </a:moveTo>
                <a:lnTo>
                  <a:pt x="1" y="6856095"/>
                </a:lnTo>
                <a:lnTo>
                  <a:pt x="1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047029" y="6858000"/>
                </a:lnTo>
                <a:cubicBezTo>
                  <a:pt x="9047029" y="6858000"/>
                  <a:pt x="9047029" y="5454015"/>
                  <a:pt x="9047029" y="5121593"/>
                </a:cubicBezTo>
                <a:lnTo>
                  <a:pt x="9047029" y="2782253"/>
                </a:lnTo>
                <a:lnTo>
                  <a:pt x="9047997" y="2782253"/>
                </a:lnTo>
                <a:cubicBezTo>
                  <a:pt x="9048963" y="2449830"/>
                  <a:pt x="8775310" y="2180273"/>
                  <a:pt x="8437835" y="2180273"/>
                </a:cubicBezTo>
                <a:lnTo>
                  <a:pt x="8330407" y="2180273"/>
                </a:lnTo>
                <a:lnTo>
                  <a:pt x="8311515" y="2178368"/>
                </a:lnTo>
                <a:lnTo>
                  <a:pt x="7494270" y="2178368"/>
                </a:lnTo>
                <a:lnTo>
                  <a:pt x="1884046" y="2178368"/>
                </a:lnTo>
                <a:lnTo>
                  <a:pt x="1774259" y="2159742"/>
                </a:lnTo>
                <a:cubicBezTo>
                  <a:pt x="1501443" y="2086452"/>
                  <a:pt x="1301551" y="1841421"/>
                  <a:pt x="1301551" y="1549718"/>
                </a:cubicBezTo>
                <a:lnTo>
                  <a:pt x="1301551" y="1187768"/>
                </a:lnTo>
                <a:cubicBezTo>
                  <a:pt x="1301551" y="881063"/>
                  <a:pt x="1081670" y="626135"/>
                  <a:pt x="788310" y="567195"/>
                </a:cubicBezTo>
                <a:lnTo>
                  <a:pt x="780008" y="566374"/>
                </a:lnTo>
                <a:lnTo>
                  <a:pt x="776508" y="565290"/>
                </a:lnTo>
                <a:cubicBezTo>
                  <a:pt x="735227" y="556870"/>
                  <a:pt x="692468" y="552450"/>
                  <a:pt x="648653" y="552450"/>
                </a:cubicBezTo>
                <a:lnTo>
                  <a:pt x="0" y="55245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pic>
        <p:nvPicPr>
          <p:cNvPr id="6" name="Kép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0" y="5735501"/>
            <a:ext cx="5391894" cy="5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40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656000" y="1989000"/>
            <a:ext cx="6912000" cy="2448000"/>
          </a:xfrm>
        </p:spPr>
        <p:txBody>
          <a:bodyPr anchor="b"/>
          <a:lstStyle>
            <a:lvl1pPr>
              <a:lnSpc>
                <a:spcPct val="9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 to separate chapters</a:t>
            </a:r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656000" y="4604814"/>
            <a:ext cx="6912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/>
              <a:t>Click to add further information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6A8ADA5C-DC72-433A-8A72-6B603222FD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1" y="0"/>
            <a:ext cx="8264854" cy="6858000"/>
          </a:xfrm>
          <a:custGeom>
            <a:avLst/>
            <a:gdLst>
              <a:gd name="connsiteX0" fmla="*/ 0 w 8264854"/>
              <a:gd name="connsiteY0" fmla="*/ 0 h 6858000"/>
              <a:gd name="connsiteX1" fmla="*/ 8264854 w 8264854"/>
              <a:gd name="connsiteY1" fmla="*/ 0 h 6858000"/>
              <a:gd name="connsiteX2" fmla="*/ 8263583 w 8264854"/>
              <a:gd name="connsiteY2" fmla="*/ 468273 h 6858000"/>
              <a:gd name="connsiteX3" fmla="*/ 8262290 w 8264854"/>
              <a:gd name="connsiteY3" fmla="*/ 944495 h 6858000"/>
              <a:gd name="connsiteX4" fmla="*/ 7719043 w 8264854"/>
              <a:gd name="connsiteY4" fmla="*/ 1488440 h 6858000"/>
              <a:gd name="connsiteX5" fmla="*/ 4623367 w 8264854"/>
              <a:gd name="connsiteY5" fmla="*/ 1488440 h 6858000"/>
              <a:gd name="connsiteX6" fmla="*/ 4080121 w 8264854"/>
              <a:gd name="connsiteY6" fmla="*/ 2032385 h 6858000"/>
              <a:gd name="connsiteX7" fmla="*/ 4081046 w 8264854"/>
              <a:gd name="connsiteY7" fmla="*/ 2032385 h 6858000"/>
              <a:gd name="connsiteX8" fmla="*/ 4081046 w 8264854"/>
              <a:gd name="connsiteY8" fmla="*/ 4045072 h 6858000"/>
              <a:gd name="connsiteX9" fmla="*/ 3537798 w 8264854"/>
              <a:gd name="connsiteY9" fmla="*/ 4589017 h 6858000"/>
              <a:gd name="connsiteX10" fmla="*/ 3110235 w 8264854"/>
              <a:gd name="connsiteY10" fmla="*/ 4589017 h 6858000"/>
              <a:gd name="connsiteX11" fmla="*/ 2566987 w 8264854"/>
              <a:gd name="connsiteY11" fmla="*/ 5132963 h 6858000"/>
              <a:gd name="connsiteX12" fmla="*/ 2566987 w 8264854"/>
              <a:gd name="connsiteY12" fmla="*/ 6858000 h 6858000"/>
              <a:gd name="connsiteX13" fmla="*/ 0 w 8264854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64854" h="6858000">
                <a:moveTo>
                  <a:pt x="0" y="0"/>
                </a:moveTo>
                <a:lnTo>
                  <a:pt x="8264854" y="0"/>
                </a:lnTo>
                <a:lnTo>
                  <a:pt x="8263583" y="468273"/>
                </a:lnTo>
                <a:cubicBezTo>
                  <a:pt x="8263152" y="628601"/>
                  <a:pt x="8262721" y="788929"/>
                  <a:pt x="8262290" y="944495"/>
                </a:cubicBezTo>
                <a:cubicBezTo>
                  <a:pt x="8262290" y="1244731"/>
                  <a:pt x="8018893" y="1488440"/>
                  <a:pt x="7719043" y="1488440"/>
                </a:cubicBezTo>
                <a:lnTo>
                  <a:pt x="4623367" y="1488440"/>
                </a:lnTo>
                <a:cubicBezTo>
                  <a:pt x="4323517" y="1488440"/>
                  <a:pt x="4080121" y="1732150"/>
                  <a:pt x="4080121" y="2032385"/>
                </a:cubicBezTo>
                <a:lnTo>
                  <a:pt x="4081046" y="2032385"/>
                </a:lnTo>
                <a:lnTo>
                  <a:pt x="4081046" y="4045072"/>
                </a:lnTo>
                <a:cubicBezTo>
                  <a:pt x="4081046" y="4345308"/>
                  <a:pt x="3837649" y="4589017"/>
                  <a:pt x="3537798" y="4589017"/>
                </a:cubicBezTo>
                <a:lnTo>
                  <a:pt x="3110235" y="4589017"/>
                </a:lnTo>
                <a:cubicBezTo>
                  <a:pt x="2810384" y="4589017"/>
                  <a:pt x="2566987" y="4832727"/>
                  <a:pt x="2566987" y="5132963"/>
                </a:cubicBezTo>
                <a:lnTo>
                  <a:pt x="256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337515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1989000"/>
            <a:ext cx="6840000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 to separate chapters</a:t>
            </a:r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604813"/>
            <a:ext cx="6840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/>
              <a:t>Click to add further information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4373149-AA5B-4292-9664-47F3DBB697D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5200614" y="0"/>
            <a:ext cx="6991387" cy="6858000"/>
          </a:xfrm>
          <a:custGeom>
            <a:avLst/>
            <a:gdLst>
              <a:gd name="connsiteX0" fmla="*/ 1020613 w 6991387"/>
              <a:gd name="connsiteY0" fmla="*/ 0 h 6858000"/>
              <a:gd name="connsiteX1" fmla="*/ 6991387 w 6991387"/>
              <a:gd name="connsiteY1" fmla="*/ 0 h 6858000"/>
              <a:gd name="connsiteX2" fmla="*/ 6991387 w 6991387"/>
              <a:gd name="connsiteY2" fmla="*/ 6858000 h 6858000"/>
              <a:gd name="connsiteX3" fmla="*/ 0 w 6991387"/>
              <a:gd name="connsiteY3" fmla="*/ 6858000 h 6858000"/>
              <a:gd name="connsiteX4" fmla="*/ 4907 w 6991387"/>
              <a:gd name="connsiteY4" fmla="*/ 6809259 h 6858000"/>
              <a:gd name="connsiteX5" fmla="*/ 708823 w 6991387"/>
              <a:gd name="connsiteY5" fmla="*/ 6235368 h 6858000"/>
              <a:gd name="connsiteX6" fmla="*/ 2192070 w 6991387"/>
              <a:gd name="connsiteY6" fmla="*/ 6235368 h 6858000"/>
              <a:gd name="connsiteX7" fmla="*/ 2910597 w 6991387"/>
              <a:gd name="connsiteY7" fmla="*/ 5516290 h 6858000"/>
              <a:gd name="connsiteX8" fmla="*/ 2910597 w 6991387"/>
              <a:gd name="connsiteY8" fmla="*/ 1498449 h 6858000"/>
              <a:gd name="connsiteX9" fmla="*/ 2192070 w 6991387"/>
              <a:gd name="connsiteY9" fmla="*/ 779372 h 6858000"/>
              <a:gd name="connsiteX10" fmla="*/ 1739139 w 6991387"/>
              <a:gd name="connsiteY10" fmla="*/ 779372 h 6858000"/>
              <a:gd name="connsiteX11" fmla="*/ 1020613 w 6991387"/>
              <a:gd name="connsiteY11" fmla="*/ 60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91387" h="6858000">
                <a:moveTo>
                  <a:pt x="1020613" y="0"/>
                </a:moveTo>
                <a:lnTo>
                  <a:pt x="6991387" y="0"/>
                </a:lnTo>
                <a:lnTo>
                  <a:pt x="6991387" y="6858000"/>
                </a:lnTo>
                <a:lnTo>
                  <a:pt x="0" y="6858000"/>
                </a:lnTo>
                <a:lnTo>
                  <a:pt x="4907" y="6809259"/>
                </a:lnTo>
                <a:cubicBezTo>
                  <a:pt x="71970" y="6481145"/>
                  <a:pt x="361908" y="6235368"/>
                  <a:pt x="708823" y="6235368"/>
                </a:cubicBezTo>
                <a:lnTo>
                  <a:pt x="2192070" y="6235368"/>
                </a:lnTo>
                <a:cubicBezTo>
                  <a:pt x="2589827" y="6235368"/>
                  <a:pt x="2910597" y="5913067"/>
                  <a:pt x="2910597" y="5516290"/>
                </a:cubicBezTo>
                <a:lnTo>
                  <a:pt x="2910597" y="1498449"/>
                </a:lnTo>
                <a:cubicBezTo>
                  <a:pt x="2910597" y="1100389"/>
                  <a:pt x="2588544" y="779372"/>
                  <a:pt x="2192070" y="779372"/>
                </a:cubicBezTo>
                <a:lnTo>
                  <a:pt x="1739139" y="779372"/>
                </a:lnTo>
                <a:cubicBezTo>
                  <a:pt x="1341383" y="779372"/>
                  <a:pt x="1020613" y="457071"/>
                  <a:pt x="1020613" y="6029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5430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016000" y="1989000"/>
            <a:ext cx="6552000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 to separate chapters</a:t>
            </a:r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016000" y="4604513"/>
            <a:ext cx="6552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/>
              <a:t>Click to add further information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1CD20AB6-DE4E-4C97-B230-3658F9A8648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2" y="-1"/>
            <a:ext cx="7353298" cy="6858001"/>
          </a:xfrm>
          <a:custGeom>
            <a:avLst/>
            <a:gdLst>
              <a:gd name="connsiteX0" fmla="*/ 0 w 7607999"/>
              <a:gd name="connsiteY0" fmla="*/ 0 h 6858001"/>
              <a:gd name="connsiteX1" fmla="*/ 7607999 w 7607999"/>
              <a:gd name="connsiteY1" fmla="*/ 0 h 6858001"/>
              <a:gd name="connsiteX2" fmla="*/ 7607999 w 7607999"/>
              <a:gd name="connsiteY2" fmla="*/ 630974 h 6858001"/>
              <a:gd name="connsiteX3" fmla="*/ 6784305 w 7607999"/>
              <a:gd name="connsiteY3" fmla="*/ 1482877 h 6858001"/>
              <a:gd name="connsiteX4" fmla="*/ 5342841 w 7607999"/>
              <a:gd name="connsiteY4" fmla="*/ 1482877 h 6858001"/>
              <a:gd name="connsiteX5" fmla="*/ 4519148 w 7607999"/>
              <a:gd name="connsiteY5" fmla="*/ 2334779 h 6858001"/>
              <a:gd name="connsiteX6" fmla="*/ 4519148 w 7607999"/>
              <a:gd name="connsiteY6" fmla="*/ 6858001 h 6858001"/>
              <a:gd name="connsiteX7" fmla="*/ 0 w 760799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07999" h="6858001">
                <a:moveTo>
                  <a:pt x="0" y="0"/>
                </a:moveTo>
                <a:lnTo>
                  <a:pt x="7607999" y="0"/>
                </a:lnTo>
                <a:lnTo>
                  <a:pt x="7607999" y="630974"/>
                </a:lnTo>
                <a:cubicBezTo>
                  <a:pt x="7607999" y="1102059"/>
                  <a:pt x="7238465" y="1482877"/>
                  <a:pt x="6784305" y="1482877"/>
                </a:cubicBezTo>
                <a:lnTo>
                  <a:pt x="5342841" y="1482877"/>
                </a:lnTo>
                <a:cubicBezTo>
                  <a:pt x="4888682" y="1482877"/>
                  <a:pt x="4519148" y="1863694"/>
                  <a:pt x="4519148" y="2334779"/>
                </a:cubicBezTo>
                <a:lnTo>
                  <a:pt x="451914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51830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9085B700-7E7E-495E-8770-F2C0E4CC3FE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5594714" y="0"/>
            <a:ext cx="6597286" cy="6858000"/>
          </a:xfrm>
          <a:custGeom>
            <a:avLst/>
            <a:gdLst>
              <a:gd name="connsiteX0" fmla="*/ 2651633 w 6597286"/>
              <a:gd name="connsiteY0" fmla="*/ 0 h 6858000"/>
              <a:gd name="connsiteX1" fmla="*/ 6597286 w 6597286"/>
              <a:gd name="connsiteY1" fmla="*/ 0 h 6858000"/>
              <a:gd name="connsiteX2" fmla="*/ 6597286 w 6597286"/>
              <a:gd name="connsiteY2" fmla="*/ 6858000 h 6858000"/>
              <a:gd name="connsiteX3" fmla="*/ 0 w 6597286"/>
              <a:gd name="connsiteY3" fmla="*/ 6858000 h 6858000"/>
              <a:gd name="connsiteX4" fmla="*/ 7452 w 6597286"/>
              <a:gd name="connsiteY4" fmla="*/ 6809170 h 6858000"/>
              <a:gd name="connsiteX5" fmla="*/ 885502 w 6597286"/>
              <a:gd name="connsiteY5" fmla="*/ 6093335 h 6858000"/>
              <a:gd name="connsiteX6" fmla="*/ 4140126 w 6597286"/>
              <a:gd name="connsiteY6" fmla="*/ 6093335 h 6858000"/>
              <a:gd name="connsiteX7" fmla="*/ 5036364 w 6597286"/>
              <a:gd name="connsiteY7" fmla="*/ 5172770 h 6858000"/>
              <a:gd name="connsiteX8" fmla="*/ 5036364 w 6597286"/>
              <a:gd name="connsiteY8" fmla="*/ 1590378 h 6858000"/>
              <a:gd name="connsiteX9" fmla="*/ 4140126 w 6597286"/>
              <a:gd name="connsiteY9" fmla="*/ 694140 h 6858000"/>
              <a:gd name="connsiteX10" fmla="*/ 3523003 w 6597286"/>
              <a:gd name="connsiteY10" fmla="*/ 694140 h 6858000"/>
              <a:gd name="connsiteX11" fmla="*/ 2697304 w 6597286"/>
              <a:gd name="connsiteY11" fmla="*/ 1469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97286" h="6858000">
                <a:moveTo>
                  <a:pt x="2651633" y="0"/>
                </a:moveTo>
                <a:lnTo>
                  <a:pt x="6597286" y="0"/>
                </a:lnTo>
                <a:lnTo>
                  <a:pt x="6597286" y="6858000"/>
                </a:lnTo>
                <a:lnTo>
                  <a:pt x="0" y="6858000"/>
                </a:lnTo>
                <a:lnTo>
                  <a:pt x="7452" y="6809170"/>
                </a:lnTo>
                <a:cubicBezTo>
                  <a:pt x="90931" y="6401137"/>
                  <a:pt x="451947" y="6093335"/>
                  <a:pt x="885502" y="6093335"/>
                </a:cubicBezTo>
                <a:lnTo>
                  <a:pt x="4140126" y="6093335"/>
                </a:lnTo>
                <a:cubicBezTo>
                  <a:pt x="4634338" y="6093335"/>
                  <a:pt x="5036364" y="5668262"/>
                  <a:pt x="5036364" y="5172770"/>
                </a:cubicBezTo>
                <a:lnTo>
                  <a:pt x="5036364" y="1590378"/>
                </a:lnTo>
                <a:cubicBezTo>
                  <a:pt x="5036364" y="1096167"/>
                  <a:pt x="4635618" y="694140"/>
                  <a:pt x="4140126" y="694140"/>
                </a:cubicBezTo>
                <a:lnTo>
                  <a:pt x="3523003" y="694140"/>
                </a:lnTo>
                <a:cubicBezTo>
                  <a:pt x="3152344" y="694140"/>
                  <a:pt x="2833540" y="468720"/>
                  <a:pt x="2697304" y="14697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4" indent="0" algn="ctr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20B0604020202020204" pitchFamily="34" charset="0"/>
              <a:buNone/>
              <a:tabLst/>
              <a:defRPr/>
            </a:pPr>
            <a:r>
              <a:rPr lang="en-US"/>
              <a:t>White background or add </a:t>
            </a:r>
            <a:br>
              <a:rPr lang="en-US"/>
            </a:br>
            <a:r>
              <a:rPr lang="en-US"/>
              <a:t>gradient as a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405000"/>
            <a:ext cx="54720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1886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51FED-C2FB-40B3-9812-6EDF2B43D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169C98-9B16-4EF5-8A15-DF119AD97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2C464D-9076-4D64-A912-896AEDF0E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86323F-21B0-414B-B738-0CBC5536F2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4608" y="1485024"/>
            <a:ext cx="10944000" cy="475228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428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405000"/>
            <a:ext cx="10944000" cy="72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624000" y="1484712"/>
            <a:ext cx="10944000" cy="47522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A91C881-79AB-458F-954C-383AF8B01604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98D975-7445-4F99-9B52-E358E568C5A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F551706-39BC-4EE7-A735-192BD09A000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82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0A7869-3F34-4E75-A064-BE3F44A6340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1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4177ED2-DC6D-4DA2-AF57-22AD5C7A4FC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8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CAD1D89-EB95-4550-A35C-0A1D9DD17A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36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E47EBE1-63C9-4FBE-B681-22B45511EEE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14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621EA9F-5C5D-4AF2-9740-37FE244799E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3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1EF1E0F-30B7-4B13-96AD-E88084E80D4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76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08FA7B9-8179-4FDE-890A-1A9E21FC445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904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6402208"/>
            <a:ext cx="2952328" cy="27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0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74" r:id="rId9"/>
    <p:sldLayoutId id="2147483673" r:id="rId10"/>
    <p:sldLayoutId id="2147483657" r:id="rId11"/>
    <p:sldLayoutId id="2147483659" r:id="rId12"/>
    <p:sldLayoutId id="2147483660" r:id="rId13"/>
    <p:sldLayoutId id="2147483664" r:id="rId14"/>
    <p:sldLayoutId id="2147483661" r:id="rId15"/>
    <p:sldLayoutId id="2147483662" r:id="rId16"/>
    <p:sldLayoutId id="2147483667" r:id="rId17"/>
    <p:sldLayoutId id="2147483663" r:id="rId18"/>
    <p:sldLayoutId id="2147483670" r:id="rId19"/>
    <p:sldLayoutId id="2147483665" r:id="rId20"/>
    <p:sldLayoutId id="2147483666" r:id="rId21"/>
    <p:sldLayoutId id="2147483675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0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9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sigen/fibonaccirestapi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micsige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3FFB6-61F2-482B-B4F3-DA5B9E3871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600" dirty="0"/>
              <a:t>Alkalmazásfejlesztés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2C2F0-336A-499B-A743-AEE3AEDC7B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Nagyvállalati rendszerek </a:t>
            </a:r>
            <a:r>
              <a:rPr lang="hu-HU" dirty="0">
                <a:latin typeface="Times New Roman" panose="02020603050405020304" pitchFamily="18" charset="0"/>
                <a:ea typeface="Times New Roman" panose="02020603050405020304" pitchFamily="18" charset="0"/>
              </a:rPr>
              <a:t>fejlesztése és üzemeltetése </a:t>
            </a:r>
            <a:r>
              <a:rPr lang="hu-H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DevOps</a:t>
            </a:r>
            <a:r>
              <a:rPr lang="hu-H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alapokon</a:t>
            </a:r>
            <a:r>
              <a:rPr lang="hu-H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| Major Balázs | 2022/02/21</a:t>
            </a:r>
            <a:endParaRPr lang="hu-HU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9A074F0-C339-4D99-B2EC-2A11A1AD24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FF9A43-3A91-43A9-BEE0-8B2477EA37A0}"/>
              </a:ext>
            </a:extLst>
          </p:cNvPr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hu-HU" sz="100"/>
              <a:t>279525368</a:t>
            </a:r>
          </a:p>
        </p:txBody>
      </p:sp>
    </p:spTree>
    <p:extLst>
      <p:ext uri="{BB962C8B-B14F-4D97-AF65-F5344CB8AC3E}">
        <p14:creationId xmlns:p14="http://schemas.microsoft.com/office/powerpoint/2010/main" val="336840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55F-A7E2-F14D-9734-A4F6CE0A8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EDC00-6094-564B-AD04-5C4E242380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377D46D-B42A-5D40-B1A7-AA83A27FB5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14800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752F-329D-0443-B4ED-052F6D19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B77F4-8F6E-2241-BC40-B4564A6203D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6933" y="1463644"/>
            <a:ext cx="5328000" cy="3224795"/>
          </a:xfrm>
        </p:spPr>
        <p:txBody>
          <a:bodyPr/>
          <a:lstStyle/>
          <a:p>
            <a:r>
              <a:rPr lang="hu-HU" dirty="0"/>
              <a:t>GIT Flow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C4A9D-3922-CB40-9BED-3099D134A9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73800" y="1484313"/>
            <a:ext cx="5328000" cy="3224795"/>
          </a:xfrm>
        </p:spPr>
        <p:txBody>
          <a:bodyPr/>
          <a:lstStyle/>
          <a:p>
            <a:r>
              <a:rPr lang="hu-HU" dirty="0"/>
              <a:t>GitHub Flow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4A2C0-E12E-3147-8A61-97E496707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9449-B8EE-6244-8F44-8D045BD90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FAB32D-646C-D04F-9E1E-B97220BEEE7B}"/>
              </a:ext>
            </a:extLst>
          </p:cNvPr>
          <p:cNvSpPr txBox="1">
            <a:spLocks/>
          </p:cNvSpPr>
          <p:nvPr/>
        </p:nvSpPr>
        <p:spPr bwMode="gray">
          <a:xfrm>
            <a:off x="624000" y="5318264"/>
            <a:ext cx="11052000" cy="720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rgbClr val="0E0E0E"/>
                </a:solidFill>
                <a:effectLst/>
                <a:latin typeface=".SF NS"/>
              </a:rPr>
              <a:t>The selected branching strategy depends on the environments in use, the level of testing, and shared understanding.</a:t>
            </a:r>
          </a:p>
          <a:p>
            <a:pPr algn="ctr"/>
            <a:endParaRPr lang="en-GB" sz="22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11B6F-AB3D-2343-8832-C1C56E6C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42" y="2020276"/>
            <a:ext cx="4311189" cy="2668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B9F658-0201-F04C-B294-1D7AD3345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355" y="2360232"/>
            <a:ext cx="4208890" cy="198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0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038E-8C16-E64D-ADE7-C788E27B5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Software Quality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438A4-F448-B141-BDA7-B54B6807F4C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hu-HU" sz="2200" b="1" dirty="0" err="1"/>
              <a:t>Goals</a:t>
            </a:r>
            <a:endParaRPr lang="hu-H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</a:rPr>
              <a:t>Clean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</a:rPr>
              <a:t>Quality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</a:rPr>
              <a:t>Readability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</a:rPr>
              <a:t>Makes code maintenance easier</a:t>
            </a:r>
            <a:endParaRPr lang="hu-HU" sz="2200" dirty="0">
              <a:latin typeface="+mn-lt"/>
            </a:endParaRPr>
          </a:p>
          <a:p>
            <a:r>
              <a:rPr lang="hu-HU" sz="2200" b="1" dirty="0"/>
              <a:t>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>
                <a:latin typeface="+mn-lt"/>
              </a:rPr>
              <a:t>Static </a:t>
            </a:r>
            <a:r>
              <a:rPr lang="hu-HU" sz="2200" dirty="0" err="1">
                <a:latin typeface="+mn-lt"/>
              </a:rPr>
              <a:t>code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analyzer</a:t>
            </a:r>
            <a:r>
              <a:rPr lang="hu-HU" sz="2200" dirty="0">
                <a:latin typeface="+mn-lt"/>
              </a:rPr>
              <a:t> – </a:t>
            </a:r>
            <a:r>
              <a:rPr lang="hu-HU" sz="2200" dirty="0" err="1">
                <a:latin typeface="+mn-lt"/>
              </a:rPr>
              <a:t>SonarQube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Code</a:t>
            </a:r>
            <a:r>
              <a:rPr lang="hu-HU" sz="2200" dirty="0">
                <a:latin typeface="+mn-lt"/>
              </a:rPr>
              <a:t> reviews &amp; </a:t>
            </a:r>
            <a:r>
              <a:rPr lang="hu-HU" sz="2200" dirty="0" err="1">
                <a:latin typeface="+mn-lt"/>
              </a:rPr>
              <a:t>common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principles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>
                <a:latin typeface="+mn-lt"/>
              </a:rPr>
              <a:t>High test </a:t>
            </a:r>
            <a:r>
              <a:rPr lang="hu-HU" sz="2200" dirty="0" err="1">
                <a:latin typeface="+mn-lt"/>
              </a:rPr>
              <a:t>coverage</a:t>
            </a:r>
            <a:endParaRPr lang="en-GB" sz="2200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3EBBE-63FB-8249-90AF-C07D97120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F6DCD-889B-5E44-A07D-6F607DB27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85298-9514-A743-BA78-0A1F095B7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4277"/>
            <a:ext cx="5738892" cy="28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83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C88FE-C29A-AC40-B63C-1C9203525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Clean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principles</a:t>
            </a:r>
            <a:endParaRPr lang="en-H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770D0-5EE3-1E4E-8EAD-D85E32E5D9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Deep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nesting</a:t>
            </a:r>
            <a:r>
              <a:rPr lang="hu-HU" sz="2200" dirty="0">
                <a:latin typeface="+mn-lt"/>
              </a:rPr>
              <a:t> – </a:t>
            </a:r>
            <a:r>
              <a:rPr lang="hu-HU" sz="2200" dirty="0" err="1">
                <a:solidFill>
                  <a:srgbClr val="FF0000"/>
                </a:solidFill>
                <a:latin typeface="+mn-lt"/>
              </a:rPr>
              <a:t>use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functions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instead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Comments</a:t>
            </a:r>
            <a:r>
              <a:rPr lang="hu-HU" sz="2200" dirty="0">
                <a:latin typeface="+mn-lt"/>
              </a:rPr>
              <a:t> – </a:t>
            </a:r>
            <a:r>
              <a:rPr lang="en-GB" sz="2200" dirty="0">
                <a:solidFill>
                  <a:srgbClr val="C00000"/>
                </a:solidFill>
                <a:latin typeface="+mn-lt"/>
              </a:rPr>
              <a:t>self</a:t>
            </a:r>
            <a:r>
              <a:rPr lang="en-GB" sz="2200" dirty="0">
                <a:latin typeface="+mn-lt"/>
              </a:rPr>
              <a:t>-explanatory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functions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Avoid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large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functions</a:t>
            </a:r>
            <a:r>
              <a:rPr lang="hu-HU" sz="2200" dirty="0">
                <a:latin typeface="+mn-lt"/>
              </a:rPr>
              <a:t> – </a:t>
            </a:r>
            <a:r>
              <a:rPr lang="hu-HU" sz="2200" dirty="0" err="1">
                <a:solidFill>
                  <a:srgbClr val="C00000"/>
                </a:solidFill>
                <a:latin typeface="+mn-lt"/>
              </a:rPr>
              <a:t>separation</a:t>
            </a:r>
            <a:endParaRPr lang="hu-HU" sz="2200" dirty="0">
              <a:solidFill>
                <a:srgbClr val="C00000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Code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repetation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Meaningful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names</a:t>
            </a:r>
            <a:endParaRPr lang="hu-HU" sz="2200" dirty="0">
              <a:latin typeface="+mn-lt"/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Consistent</a:t>
            </a:r>
            <a:r>
              <a:rPr lang="hu-HU" sz="2200" dirty="0"/>
              <a:t> </a:t>
            </a:r>
            <a:r>
              <a:rPr lang="hu-HU" sz="2200" dirty="0" err="1"/>
              <a:t>verbs</a:t>
            </a:r>
            <a:r>
              <a:rPr lang="hu-HU" sz="2200" dirty="0"/>
              <a:t> – </a:t>
            </a:r>
            <a:r>
              <a:rPr lang="hu-HU" sz="2200" dirty="0" err="1">
                <a:solidFill>
                  <a:srgbClr val="C00000"/>
                </a:solidFill>
              </a:rPr>
              <a:t>get</a:t>
            </a:r>
            <a:r>
              <a:rPr lang="hu-HU" sz="2200" dirty="0">
                <a:solidFill>
                  <a:srgbClr val="C00000"/>
                </a:solidFill>
              </a:rPr>
              <a:t>, </a:t>
            </a:r>
            <a:r>
              <a:rPr lang="hu-HU" sz="2200" dirty="0" err="1">
                <a:solidFill>
                  <a:srgbClr val="C00000"/>
                </a:solidFill>
              </a:rPr>
              <a:t>set</a:t>
            </a:r>
            <a:r>
              <a:rPr lang="hu-HU" sz="2200" dirty="0">
                <a:solidFill>
                  <a:srgbClr val="C00000"/>
                </a:solidFill>
              </a:rPr>
              <a:t>, </a:t>
            </a:r>
            <a:r>
              <a:rPr lang="hu-HU" sz="2200" dirty="0" err="1">
                <a:solidFill>
                  <a:srgbClr val="C00000"/>
                </a:solidFill>
              </a:rPr>
              <a:t>create</a:t>
            </a: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Variables</a:t>
            </a:r>
            <a:r>
              <a:rPr lang="hu-HU" sz="2200" dirty="0"/>
              <a:t> – </a:t>
            </a:r>
            <a:r>
              <a:rPr lang="hu-HU" sz="2200" dirty="0" err="1">
                <a:solidFill>
                  <a:srgbClr val="C00000"/>
                </a:solidFill>
              </a:rPr>
              <a:t>camelCase</a:t>
            </a: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Classes</a:t>
            </a:r>
            <a:r>
              <a:rPr lang="hu-HU" sz="2200" dirty="0">
                <a:solidFill>
                  <a:srgbClr val="C00000"/>
                </a:solidFill>
              </a:rPr>
              <a:t> </a:t>
            </a:r>
            <a:r>
              <a:rPr lang="hu-HU" sz="2200" dirty="0"/>
              <a:t>–</a:t>
            </a:r>
            <a:r>
              <a:rPr lang="hu-HU" sz="2200" dirty="0">
                <a:solidFill>
                  <a:srgbClr val="C00000"/>
                </a:solidFill>
              </a:rPr>
              <a:t> </a:t>
            </a:r>
            <a:r>
              <a:rPr lang="hu-HU" sz="2200" dirty="0" err="1">
                <a:solidFill>
                  <a:srgbClr val="C00000"/>
                </a:solidFill>
              </a:rPr>
              <a:t>PascalCase</a:t>
            </a: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Constants</a:t>
            </a:r>
            <a:r>
              <a:rPr lang="hu-HU" sz="2200" dirty="0">
                <a:solidFill>
                  <a:srgbClr val="C00000"/>
                </a:solidFill>
              </a:rPr>
              <a:t> </a:t>
            </a:r>
            <a:r>
              <a:rPr lang="hu-HU" sz="2200" dirty="0"/>
              <a:t>–</a:t>
            </a:r>
            <a:r>
              <a:rPr lang="hu-HU" sz="2200" dirty="0">
                <a:solidFill>
                  <a:srgbClr val="C00000"/>
                </a:solidFill>
              </a:rPr>
              <a:t> SNAKE_UPPER_CASE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1548B-0C1B-1D48-95F5-AE627F130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F6E03-C076-4049-AD9D-40EF39E1E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5DA9F7-D50D-E244-A7F3-134247D6D71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 bwMode="gray">
          <a:xfrm>
            <a:off x="747713" y="2272506"/>
            <a:ext cx="508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81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B92C7F06-9461-1E4D-0D9B-1E6D768D6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7BC3-A0CA-B032-8FD8-D856D996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AI Can Enhance Code Quality</a:t>
            </a:r>
            <a:endParaRPr lang="en-H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C36A7-1941-C583-9C1C-E8DB84D092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2000" y="1483726"/>
            <a:ext cx="5616000" cy="4752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effectLst/>
                <a:latin typeface=".SF NS"/>
              </a:rPr>
              <a:t>Code Review Automation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effectLst/>
                <a:latin typeface=".SF NS"/>
              </a:rPr>
              <a:t>Bug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effectLst/>
                <a:latin typeface=".SF NS"/>
              </a:rPr>
              <a:t>Test Case Generation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effectLst/>
                <a:latin typeface=".SF NS"/>
              </a:rPr>
              <a:t>Language and Framework Recommendations</a:t>
            </a:r>
          </a:p>
          <a:p>
            <a:r>
              <a:rPr lang="en-GB" sz="2400" b="1" dirty="0">
                <a:solidFill>
                  <a:srgbClr val="0E0E0E"/>
                </a:solidFill>
                <a:effectLst/>
                <a:latin typeface=".SF NS"/>
              </a:rPr>
              <a:t>Popular AI Tools for coding</a:t>
            </a:r>
            <a:endParaRPr lang="en-GB" sz="2400" dirty="0">
              <a:solidFill>
                <a:srgbClr val="0E0E0E"/>
              </a:solidFill>
              <a:effectLst/>
              <a:latin typeface=".SF 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latin typeface=".SF NS"/>
              </a:rPr>
              <a:t>GitHub</a:t>
            </a:r>
            <a:r>
              <a:rPr lang="en-GB" sz="2400" dirty="0">
                <a:solidFill>
                  <a:srgbClr val="0E0E0E"/>
                </a:solidFill>
                <a:effectLst/>
                <a:latin typeface=".SF NS"/>
              </a:rPr>
              <a:t> Copilot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effectLst/>
                <a:latin typeface=".SF NS"/>
              </a:rPr>
              <a:t>ChatGPT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rgbClr val="0E0E0E"/>
                </a:solidFill>
                <a:effectLst/>
                <a:latin typeface=".SF NS"/>
              </a:rPr>
              <a:t>Codeium</a:t>
            </a:r>
            <a:endParaRPr lang="en-GB" sz="2400" dirty="0">
              <a:solidFill>
                <a:srgbClr val="0E0E0E"/>
              </a:solidFill>
              <a:effectLst/>
              <a:latin typeface=".SF 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effectLst/>
                <a:latin typeface=".SF NS"/>
              </a:rPr>
              <a:t>IntelliJ AI Plugins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5DB9-97B9-DBC5-1592-C5FCE79F0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06849-05E1-AA49-374F-873DB352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486FF3-ABD2-B100-C2EB-391ED9A81E12}"/>
              </a:ext>
            </a:extLst>
          </p:cNvPr>
          <p:cNvSpPr txBox="1"/>
          <p:nvPr/>
        </p:nvSpPr>
        <p:spPr>
          <a:xfrm>
            <a:off x="3756454" y="18658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HU" dirty="0"/>
          </a:p>
        </p:txBody>
      </p:sp>
      <p:pic>
        <p:nvPicPr>
          <p:cNvPr id="8" name="Picture 7" descr="A computer screen with a brain and gears&#10;&#10;Description automatically generated with medium confidence">
            <a:extLst>
              <a:ext uri="{FF2B5EF4-FFF2-40B4-BE49-F238E27FC236}">
                <a16:creationId xmlns:a16="http://schemas.microsoft.com/office/drawing/2014/main" id="{DB4AB0A1-46AF-D27B-1826-AE93A8096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0" y="1540993"/>
            <a:ext cx="4254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99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38A9-9AFC-7A42-8D0A-1A8DF409DA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Debugging 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4B1CB-08DC-A84E-959E-07FA67FC7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082A97F-EB10-464B-B006-DDF19CA7C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223131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002D-8CF8-464F-95C9-8EEE16AD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&amp; tools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C7CE9-4A1D-FF45-9E9F-772F45610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16</a:t>
            </a:fld>
            <a:endParaRPr lang="en-US" noProof="0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9C439A0-D052-3641-B0CD-025822301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477" y="1155847"/>
            <a:ext cx="4942523" cy="466041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0000" rIns="0" bIns="0"/>
          <a:lstStyle/>
          <a:p>
            <a:pPr marL="285750" marR="0" lvl="0" indent="-285750" algn="l" defTabSz="576226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Bug: Unexpected problem with any software</a:t>
            </a:r>
          </a:p>
          <a:p>
            <a:pPr marL="285750" marR="0" lvl="0" indent="-285750" algn="l" defTabSz="576226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 err="1">
                <a:solidFill>
                  <a:srgbClr val="4B4B4B"/>
                </a:solidFill>
                <a:latin typeface="Tele-GroteskFet" pitchFamily="2" charset="0"/>
              </a:rPr>
              <a:t>DeBug</a:t>
            </a: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: Steps to isolate source of bug.</a:t>
            </a:r>
          </a:p>
          <a:p>
            <a:pPr marL="28575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i="1" dirty="0">
                <a:solidFill>
                  <a:srgbClr val="4B4B4B"/>
                </a:solidFill>
                <a:latin typeface="Tele-GroteskFet" pitchFamily="2" charset="0"/>
              </a:rPr>
              <a:t>Tools: </a:t>
            </a: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Logging, Chrome </a:t>
            </a:r>
            <a:r>
              <a:rPr lang="en-US" sz="2600" dirty="0" err="1">
                <a:solidFill>
                  <a:srgbClr val="4B4B4B"/>
                </a:solidFill>
                <a:latin typeface="Tele-GroteskFet" pitchFamily="2" charset="0"/>
              </a:rPr>
              <a:t>DevTools</a:t>
            </a: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, IDE Debug tools – IntelliJ, Visual Studio Code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Fet" pitchFamily="2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22A63-EC4E-8D45-9521-93E42F41A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82" y="1625725"/>
            <a:ext cx="5462018" cy="37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1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38A9-9AFC-7A42-8D0A-1A8DF409DA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 and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4B1CB-08DC-A84E-959E-07FA67FC7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082A97F-EB10-464B-B006-DDF19CA7C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678638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8C244-70FA-D04D-A3B0-C08F8CD8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2D84-125E-1840-AE8D-CF96DE8A4B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4000" y="1483726"/>
            <a:ext cx="10834937" cy="1387811"/>
          </a:xfrm>
        </p:spPr>
        <p:txBody>
          <a:bodyPr/>
          <a:lstStyle/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Unit Tests</a:t>
            </a:r>
          </a:p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Low level Integration Tests</a:t>
            </a:r>
          </a:p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Out of scope: End to End Tests, UI Tests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3D8A0-E839-874C-A6F3-BB5F26F52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FD59A-B19E-7E48-B26D-E43B655C3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CA97C5-F368-2544-9785-0D062A0A5FB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099037" y="3340891"/>
            <a:ext cx="10576963" cy="29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63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E1D4-6818-6F4B-BBF8-609B2CB3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Unit testing &amp; </a:t>
            </a:r>
            <a:r>
              <a:rPr lang="hu-HU" dirty="0" err="1"/>
              <a:t>tools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CD831-7758-2B41-BD48-DB2FABC5E6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0B68E-8195-4F47-941B-F9912F1C6D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2A6738-6EE7-7B4F-B1E9-17922DBAC9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285750" lvl="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Unit: smallest component of the system that can be tested</a:t>
            </a:r>
          </a:p>
          <a:p>
            <a:pPr marL="285750" lvl="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Standard structure of unit testing: 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Given: Input for unit that given.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When: Call the unit with specified parameters.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Then: The result are tested for specified use case.</a:t>
            </a:r>
          </a:p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Built into CI/CD process, test automation process.</a:t>
            </a:r>
          </a:p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Tools: JUnit – Mockito</a:t>
            </a:r>
          </a:p>
        </p:txBody>
      </p:sp>
    </p:spTree>
    <p:extLst>
      <p:ext uri="{BB962C8B-B14F-4D97-AF65-F5344CB8AC3E}">
        <p14:creationId xmlns:p14="http://schemas.microsoft.com/office/powerpoint/2010/main" val="3564519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2B30C-7B66-B540-8BF9-89DC47F0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Balázs Major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74D316-C79F-9744-99A5-CAE695DC9E5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155" y="1483726"/>
            <a:ext cx="3728376" cy="407212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43157-A627-BF47-B693-B8ED6EAD7A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Developer for 15 years</a:t>
            </a:r>
          </a:p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Focus on backend development</a:t>
            </a:r>
          </a:p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Nowadays practice in cloud-ready application</a:t>
            </a:r>
          </a:p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Chapter Lead in Magyar Telekom</a:t>
            </a:r>
          </a:p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Lead </a:t>
            </a:r>
            <a:r>
              <a:rPr lang="en-US" sz="2600">
                <a:solidFill>
                  <a:srgbClr val="4B4B4B"/>
                </a:solidFill>
                <a:latin typeface="Tele-GroteskFet" pitchFamily="2" charset="0"/>
              </a:rPr>
              <a:t>Developer in </a:t>
            </a: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a </a:t>
            </a:r>
            <a:r>
              <a:rPr lang="en-US" sz="2600">
                <a:solidFill>
                  <a:srgbClr val="4B4B4B"/>
                </a:solidFill>
                <a:latin typeface="Tele-GroteskFet" pitchFamily="2" charset="0"/>
              </a:rPr>
              <a:t>developer team</a:t>
            </a:r>
            <a:endParaRPr lang="en-US" sz="2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81630-BF5E-B94E-A4ED-2E9EA0C06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F128D-FF82-CB47-BAB6-05681C6BD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1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02D9-1082-DA4C-B001-1E6426D0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level Integration</a:t>
            </a:r>
            <a:r>
              <a:rPr lang="hu-HU" dirty="0"/>
              <a:t> </a:t>
            </a:r>
            <a:r>
              <a:rPr lang="hu-HU" dirty="0" err="1"/>
              <a:t>tests</a:t>
            </a:r>
            <a:r>
              <a:rPr lang="hu-HU" dirty="0"/>
              <a:t> &amp; </a:t>
            </a:r>
            <a:r>
              <a:rPr lang="hu-HU" dirty="0" err="1"/>
              <a:t>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33A28-8D34-9D45-857A-23B47D1D05B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Testing service integration points with or without mocking.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Levels: component, integration test.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Can be run in CI/CD process.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Tools: </a:t>
            </a:r>
            <a:r>
              <a:rPr lang="en-US" sz="2600" dirty="0" err="1"/>
              <a:t>Wiremock</a:t>
            </a:r>
            <a:r>
              <a:rPr lang="en-US" sz="2600" dirty="0"/>
              <a:t>, Postman.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737E1-AC6E-AF40-9D7F-6EB3F350D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3507D-B48F-EE49-A28A-69A455070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24F78B-BD66-DA48-8607-976ED2879FE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443411" y="2170600"/>
            <a:ext cx="5124589" cy="317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78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002D-8CF8-464F-95C9-8EEE16AD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094400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End-to-end test &amp;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22F43-8596-9148-B0D2-BF178272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0" y="2069513"/>
            <a:ext cx="5328000" cy="3581600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A819B138-4CC6-2943-BD86-F78C14469A0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40000" y="1483726"/>
            <a:ext cx="5328000" cy="475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29750" marR="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Complex test for business use cases.</a:t>
            </a:r>
          </a:p>
          <a:p>
            <a:pPr marL="429750" marR="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Types: </a:t>
            </a:r>
          </a:p>
          <a:p>
            <a:pPr marL="886950" lvl="3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UI test, </a:t>
            </a:r>
          </a:p>
          <a:p>
            <a:pPr marL="886950" lvl="3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System test.</a:t>
            </a:r>
          </a:p>
          <a:p>
            <a:pPr marL="429750" marR="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End-to-end tests are cannot be fit into CI/CD process. </a:t>
            </a:r>
          </a:p>
          <a:p>
            <a:pPr marL="429750" marR="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Test automation process.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Tools: </a:t>
            </a:r>
          </a:p>
          <a:p>
            <a:pPr marL="886950" lvl="3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UI Tests: Selenium, </a:t>
            </a:r>
          </a:p>
          <a:p>
            <a:pPr marL="886950" lvl="3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Manual tests.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2C4825E-E96D-8D6B-8E06-0DB5C39724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2000" y="6385644"/>
            <a:ext cx="7488000" cy="324000"/>
          </a:xfrm>
        </p:spPr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C7CE9-4A1D-FF45-9E9F-772F45610F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00" y="6385644"/>
            <a:ext cx="252000" cy="324000"/>
          </a:xfrm>
        </p:spPr>
        <p:txBody>
          <a:bodyPr vert="horz" lIns="0" tIns="0" rIns="0" bIns="0" rtlCol="0" anchor="ctr">
            <a:normAutofit/>
          </a:bodyPr>
          <a:lstStyle/>
          <a:p>
            <a:pPr fontAlgn="base">
              <a:spcAft>
                <a:spcPts val="60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ts val="600"/>
                </a:spcAft>
              </a:pPr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1750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B551EB-63A9-17C8-8121-BAA9665E2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0944000" cy="720000"/>
          </a:xfrm>
        </p:spPr>
        <p:txBody>
          <a:bodyPr anchor="b">
            <a:normAutofit/>
          </a:bodyPr>
          <a:lstStyle/>
          <a:p>
            <a:r>
              <a:rPr lang="en-HU" dirty="0"/>
              <a:t>Testing diamond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42FFF98D-EC1D-F79A-84AC-362046ECD4B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00" y="1484313"/>
            <a:ext cx="5328000" cy="475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wave on microservice development: boundaries of application was changed</a:t>
            </a:r>
            <a:endParaRPr lang="en-US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Focused into integrations tests on microservice based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Advantages: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production like test cases,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less time is spent to mock,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can be run on CI like unit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Disadvantages: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run slowly,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test size is bigger.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50DC-2E88-9F08-2345-CA06640E4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2000" y="6385644"/>
            <a:ext cx="7488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14DD1-474C-7931-E30A-D7EC1CD39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00" y="6385644"/>
            <a:ext cx="252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1A5E10D-79A5-49BA-9648-53481340C65F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23" name="Picture Placeholder 22" descr="Diagram&#10;&#10;Description automatically generated">
            <a:extLst>
              <a:ext uri="{FF2B5EF4-FFF2-40B4-BE49-F238E27FC236}">
                <a16:creationId xmlns:a16="http://schemas.microsoft.com/office/drawing/2014/main" id="{1D8982EC-ADD5-8B0C-3717-A23D8DE45A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6733490" y="1037336"/>
            <a:ext cx="4566793" cy="4783328"/>
          </a:xfrm>
        </p:spPr>
      </p:pic>
    </p:spTree>
    <p:extLst>
      <p:ext uri="{BB962C8B-B14F-4D97-AF65-F5344CB8AC3E}">
        <p14:creationId xmlns:p14="http://schemas.microsoft.com/office/powerpoint/2010/main" val="2249761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D6BFE-7279-A847-A9F5-FEE98C140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 (TDD)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4DAED-FFA6-C149-A995-C99381692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</a:t>
            </a:r>
            <a:r>
              <a:rPr lang="hu-HU" dirty="0"/>
              <a:t>Balázs Major</a:t>
            </a:r>
            <a:r>
              <a:rPr lang="en-US" dirty="0"/>
              <a:t> | </a:t>
            </a:r>
            <a:r>
              <a:rPr lang="hu-HU" dirty="0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E9BF6-257E-A142-958A-0A0D136F6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06BE51D-A181-5D4F-9560-C78BED635DB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40463" y="2120121"/>
            <a:ext cx="5327650" cy="3479771"/>
          </a:xfrm>
          <a:prstGeom prst="rect">
            <a:avLst/>
          </a:prstGeom>
        </p:spPr>
      </p:pic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9B81448B-B22E-E947-A4EE-DAD59E0931CA}"/>
              </a:ext>
            </a:extLst>
          </p:cNvPr>
          <p:cNvSpPr txBox="1">
            <a:spLocks noGrp="1"/>
          </p:cNvSpPr>
          <p:nvPr>
            <p:ph sz="quarter" idx="12"/>
          </p:nvPr>
        </p:nvSpPr>
        <p:spPr bwMode="gray"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b="1" dirty="0" err="1">
                <a:latin typeface="+mn-lt"/>
              </a:rPr>
              <a:t>Process</a:t>
            </a:r>
            <a:endParaRPr lang="en-US" sz="2200" b="1" dirty="0">
              <a:latin typeface="+mn-lt"/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/>
              <a:t>Testing first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/>
              <a:t>Unit test + Low </a:t>
            </a:r>
            <a:r>
              <a:rPr lang="hu-HU" sz="2200" dirty="0" err="1"/>
              <a:t>level</a:t>
            </a:r>
            <a:r>
              <a:rPr lang="hu-HU" sz="2200" dirty="0"/>
              <a:t> </a:t>
            </a:r>
            <a:r>
              <a:rPr lang="hu-HU" sz="2200" dirty="0" err="1"/>
              <a:t>integration</a:t>
            </a:r>
            <a:r>
              <a:rPr lang="hu-HU" sz="2200" dirty="0"/>
              <a:t> test</a:t>
            </a:r>
            <a:endParaRPr lang="en-US" sz="22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hu-HU" sz="2200" b="1" dirty="0" err="1"/>
              <a:t>Benefits</a:t>
            </a:r>
            <a:endParaRPr lang="en-US" sz="2200" b="1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Higher</a:t>
            </a:r>
            <a:r>
              <a:rPr lang="hu-HU" sz="2200" dirty="0"/>
              <a:t> software </a:t>
            </a:r>
            <a:r>
              <a:rPr lang="hu-HU" sz="2200" dirty="0" err="1"/>
              <a:t>quality</a:t>
            </a:r>
            <a:endParaRPr lang="hu-HU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Better</a:t>
            </a:r>
            <a:r>
              <a:rPr lang="hu-HU" sz="2200" dirty="0"/>
              <a:t> </a:t>
            </a:r>
            <a:r>
              <a:rPr lang="hu-HU" sz="2200" dirty="0" err="1"/>
              <a:t>code</a:t>
            </a:r>
            <a:r>
              <a:rPr lang="hu-HU" sz="2200" dirty="0"/>
              <a:t> </a:t>
            </a:r>
            <a:r>
              <a:rPr lang="hu-HU" sz="2200" dirty="0" err="1"/>
              <a:t>coverage</a:t>
            </a:r>
            <a:endParaRPr lang="hu-HU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/>
              <a:t>More </a:t>
            </a:r>
            <a:r>
              <a:rPr lang="hu-HU" sz="2200" dirty="0" err="1"/>
              <a:t>understand</a:t>
            </a:r>
            <a:r>
              <a:rPr lang="hu-HU" sz="2200" dirty="0"/>
              <a:t> how </a:t>
            </a:r>
            <a:r>
              <a:rPr lang="hu-HU" sz="2200" dirty="0" err="1"/>
              <a:t>the</a:t>
            </a:r>
            <a:r>
              <a:rPr lang="hu-HU" sz="2200" dirty="0"/>
              <a:t> </a:t>
            </a:r>
            <a:r>
              <a:rPr lang="hu-HU" sz="2200" dirty="0" err="1"/>
              <a:t>application</a:t>
            </a:r>
            <a:r>
              <a:rPr lang="hu-HU" sz="2200" dirty="0"/>
              <a:t> </a:t>
            </a:r>
            <a:r>
              <a:rPr lang="hu-HU" sz="2200" dirty="0" err="1"/>
              <a:t>used</a:t>
            </a:r>
            <a:endParaRPr lang="hu-HU" sz="22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hu-HU" sz="2200" b="1" dirty="0" err="1"/>
              <a:t>Disadvantages</a:t>
            </a:r>
            <a:endParaRPr lang="hu-HU" sz="2200" b="1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Needed</a:t>
            </a:r>
            <a:r>
              <a:rPr lang="hu-HU" sz="2200" dirty="0"/>
              <a:t> more time </a:t>
            </a:r>
            <a:r>
              <a:rPr lang="hu-HU" sz="2200" dirty="0" err="1"/>
              <a:t>to</a:t>
            </a:r>
            <a:r>
              <a:rPr lang="hu-HU" sz="2200" dirty="0"/>
              <a:t> </a:t>
            </a:r>
            <a:r>
              <a:rPr lang="hu-HU" sz="2200" dirty="0" err="1"/>
              <a:t>introduce</a:t>
            </a:r>
            <a:endParaRPr lang="hu-HU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Other</a:t>
            </a:r>
            <a:r>
              <a:rPr lang="hu-HU" sz="2200" dirty="0"/>
              <a:t> </a:t>
            </a:r>
            <a:r>
              <a:rPr lang="hu-HU" sz="2200" dirty="0" err="1"/>
              <a:t>mindset</a:t>
            </a:r>
            <a:endParaRPr lang="hu-HU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26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38A9-9AFC-7A42-8D0A-1A8DF409DA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CI/CD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4B1CB-08DC-A84E-959E-07FA67FC7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082A97F-EB10-464B-B006-DDF19CA7C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01330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BEE1-EE6C-004C-89B7-3259F84F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CI/CD - Part 1.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44C50F-426F-734B-8038-F63030505D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3999" y="1484313"/>
            <a:ext cx="11117319" cy="16925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b="1" dirty="0"/>
              <a:t>CI </a:t>
            </a:r>
            <a:r>
              <a:rPr lang="hu-HU" sz="2200" b="1" dirty="0" err="1"/>
              <a:t>Stages</a:t>
            </a:r>
            <a:endParaRPr lang="en-US" sz="2200" b="1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/>
              <a:t>Test (</a:t>
            </a:r>
            <a:r>
              <a:rPr lang="hu-HU" sz="2200" dirty="0" err="1"/>
              <a:t>style</a:t>
            </a:r>
            <a:r>
              <a:rPr lang="hu-HU" sz="2200" dirty="0"/>
              <a:t>, </a:t>
            </a:r>
            <a:r>
              <a:rPr lang="hu-HU" sz="2200" dirty="0" err="1"/>
              <a:t>static</a:t>
            </a:r>
            <a:r>
              <a:rPr lang="hu-HU" sz="2200" dirty="0"/>
              <a:t>, </a:t>
            </a:r>
            <a:r>
              <a:rPr lang="hu-HU" sz="2200" dirty="0" err="1"/>
              <a:t>coverage</a:t>
            </a:r>
            <a:r>
              <a:rPr lang="hu-HU" sz="2200" dirty="0"/>
              <a:t>, </a:t>
            </a:r>
            <a:r>
              <a:rPr lang="hu-HU" sz="2200" dirty="0" err="1"/>
              <a:t>semantic</a:t>
            </a:r>
            <a:r>
              <a:rPr lang="hu-HU" sz="2200" dirty="0"/>
              <a:t>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Release</a:t>
            </a:r>
            <a:r>
              <a:rPr lang="hu-HU" sz="2200" dirty="0"/>
              <a:t> (</a:t>
            </a:r>
            <a:r>
              <a:rPr lang="hu-HU" sz="2200" dirty="0" err="1"/>
              <a:t>semantic</a:t>
            </a:r>
            <a:r>
              <a:rPr lang="hu-HU" sz="2200" dirty="0"/>
              <a:t> versioning)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Build (artifact, docker image)</a:t>
            </a:r>
          </a:p>
          <a:p>
            <a:pPr lvl="2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C852A-C88C-AB4D-89EB-94A484E7D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0F2F959-92F1-F643-8666-0B354F48CF38}"/>
              </a:ext>
            </a:extLst>
          </p:cNvPr>
          <p:cNvSpPr>
            <a:spLocks noGrp="1"/>
          </p:cNvSpPr>
          <p:nvPr/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ctr" defTabSz="914400" rtl="0" eaLnBrk="1" latinLnBrk="0" hangingPunct="1">
              <a:defRPr sz="900" kern="9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public | </a:t>
            </a:r>
            <a:r>
              <a:rPr lang="hu-HU" dirty="0"/>
              <a:t>Balázs Major</a:t>
            </a:r>
            <a:r>
              <a:rPr lang="en-US" dirty="0"/>
              <a:t> | </a:t>
            </a:r>
            <a:r>
              <a:rPr lang="hu-HU" dirty="0"/>
              <a:t>Alkalmazásfejlesztés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A50FDED-8115-BE4F-BA6B-E9CFC0C0F623}"/>
              </a:ext>
            </a:extLst>
          </p:cNvPr>
          <p:cNvPicPr preferRelativeResize="0"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24000" y="3176873"/>
            <a:ext cx="11117319" cy="2732979"/>
          </a:xfrm>
        </p:spPr>
      </p:pic>
    </p:spTree>
    <p:extLst>
      <p:ext uri="{BB962C8B-B14F-4D97-AF65-F5344CB8AC3E}">
        <p14:creationId xmlns:p14="http://schemas.microsoft.com/office/powerpoint/2010/main" val="696292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BEE1-EE6C-004C-89B7-3259F84F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CI/CD - Part 2.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44C50F-426F-734B-8038-F63030505D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00" y="1484312"/>
            <a:ext cx="4734064" cy="46553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b="1" dirty="0"/>
              <a:t>CD </a:t>
            </a:r>
            <a:r>
              <a:rPr lang="hu-HU" sz="2200" b="1" dirty="0" err="1"/>
              <a:t>Stages</a:t>
            </a:r>
            <a:endParaRPr lang="en-US" sz="2200" b="1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Lint</a:t>
            </a:r>
            <a:r>
              <a:rPr lang="hu-HU" sz="2200" dirty="0"/>
              <a:t> (</a:t>
            </a:r>
            <a:r>
              <a:rPr lang="hu-HU" sz="2200" dirty="0" err="1"/>
              <a:t>validate</a:t>
            </a:r>
            <a:r>
              <a:rPr lang="hu-HU" sz="2200" dirty="0"/>
              <a:t>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Release</a:t>
            </a:r>
            <a:r>
              <a:rPr lang="hu-HU" sz="2200" dirty="0"/>
              <a:t> (</a:t>
            </a:r>
            <a:r>
              <a:rPr lang="hu-HU" sz="2200" dirty="0" err="1"/>
              <a:t>semantic</a:t>
            </a:r>
            <a:r>
              <a:rPr lang="hu-HU" sz="2200" dirty="0"/>
              <a:t> versioning)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Deploy (manual or automatic)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Test (manual or automatic)</a:t>
            </a:r>
          </a:p>
          <a:p>
            <a:pPr lvl="2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C852A-C88C-AB4D-89EB-94A484E7D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0F2F959-92F1-F643-8666-0B354F48CF38}"/>
              </a:ext>
            </a:extLst>
          </p:cNvPr>
          <p:cNvSpPr>
            <a:spLocks noGrp="1"/>
          </p:cNvSpPr>
          <p:nvPr/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ctr" defTabSz="914400" rtl="0" eaLnBrk="1" latinLnBrk="0" hangingPunct="1">
              <a:defRPr sz="900" kern="9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public | </a:t>
            </a:r>
            <a:r>
              <a:rPr lang="hu-HU" dirty="0"/>
              <a:t>Balázs Major</a:t>
            </a:r>
            <a:r>
              <a:rPr lang="en-US" dirty="0"/>
              <a:t> | </a:t>
            </a:r>
            <a:r>
              <a:rPr lang="hu-HU" dirty="0"/>
              <a:t>Alkalmazásfejlesztés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9CC2661-6A37-E942-8138-D0C04DA7E9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5580000" y="3536186"/>
            <a:ext cx="6045200" cy="26035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96F3E-42AA-8A4B-ABF0-98A4FB14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000" y="979773"/>
            <a:ext cx="60960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2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9BC4-3E39-004C-B260-0EEC3B119C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Task &amp;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6C730-12E3-F846-B01C-D7A6860968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4A0AC5-C57E-1846-A2CF-CFFA15CFA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423714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E1D4-6818-6F4B-BBF8-609B2CB3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Tasks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CD831-7758-2B41-BD48-DB2FABC5E6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0B68E-8195-4F47-941B-F9912F1C6D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2A6738-6EE7-7B4F-B1E9-17922DBAC9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E0E0E"/>
                </a:solidFill>
                <a:effectLst/>
                <a:latin typeface=".SF NS"/>
              </a:rPr>
              <a:t>Create a GitHub account and repository by following the instructions below.</a:t>
            </a:r>
          </a:p>
          <a:p>
            <a:r>
              <a:rPr lang="en-GB" sz="2800" dirty="0">
                <a:solidFill>
                  <a:srgbClr val="0E0E0E"/>
                </a:solidFill>
                <a:effectLst/>
                <a:latin typeface=".SF NS"/>
              </a:rPr>
              <a:t>Follow the steps described to fork and develop a Spring application</a:t>
            </a:r>
            <a:r>
              <a:rPr lang="en-US" sz="2600" dirty="0">
                <a:latin typeface="+mn-lt"/>
              </a:rPr>
              <a:t> -&gt; </a:t>
            </a:r>
            <a:r>
              <a:rPr lang="en-US" sz="2600" dirty="0">
                <a:latin typeface="+mn-lt"/>
                <a:hlinkClick r:id="rId3"/>
              </a:rPr>
              <a:t>GitHub</a:t>
            </a:r>
            <a:r>
              <a:rPr lang="en-US" sz="2600" dirty="0">
                <a:latin typeface="+mn-lt"/>
              </a:rPr>
              <a:t>.</a:t>
            </a:r>
          </a:p>
          <a:p>
            <a:pPr marL="514350" indent="-5143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solidFill>
                  <a:srgbClr val="0E0E0E"/>
                </a:solidFill>
                <a:effectLst/>
                <a:latin typeface=".SF NS"/>
              </a:rPr>
              <a:t>Use various tests to ensure correct implementation.</a:t>
            </a:r>
            <a:endParaRPr lang="en-US" sz="2600" dirty="0">
              <a:latin typeface="+mn-lt"/>
            </a:endParaRPr>
          </a:p>
          <a:p>
            <a:pPr marL="514350" indent="-5143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solidFill>
                  <a:srgbClr val="0E0E0E"/>
                </a:solidFill>
                <a:effectLst/>
                <a:latin typeface=".SF NS"/>
              </a:rPr>
              <a:t>Create a merge request for one of your colleagues or for me</a:t>
            </a:r>
            <a:r>
              <a:rPr lang="en-US" sz="2600" dirty="0">
                <a:latin typeface="+mn-lt"/>
              </a:rPr>
              <a:t> -&gt; </a:t>
            </a:r>
            <a:r>
              <a:rPr lang="en-US" sz="2600" dirty="0">
                <a:latin typeface="+mn-lt"/>
                <a:hlinkClick r:id="rId4"/>
              </a:rPr>
              <a:t>GitHub profile</a:t>
            </a:r>
            <a:r>
              <a:rPr lang="en-US" sz="2600" dirty="0">
                <a:latin typeface="+mn-lt"/>
              </a:rPr>
              <a:t>.</a:t>
            </a:r>
          </a:p>
          <a:p>
            <a:pPr marL="514350" indent="-5143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solidFill>
                  <a:srgbClr val="0E0E0E"/>
                </a:solidFill>
                <a:effectLst/>
                <a:latin typeface=".SF NS"/>
              </a:rPr>
              <a:t>Try to solve the task using an AI assistant, such as </a:t>
            </a:r>
            <a:r>
              <a:rPr lang="en-GB" sz="2800" dirty="0" err="1">
                <a:solidFill>
                  <a:srgbClr val="0E0E0E"/>
                </a:solidFill>
                <a:effectLst/>
                <a:latin typeface=".SF NS"/>
              </a:rPr>
              <a:t>Codeium</a:t>
            </a:r>
            <a:r>
              <a:rPr lang="en-GB" sz="2800" dirty="0">
                <a:solidFill>
                  <a:srgbClr val="0E0E0E"/>
                </a:solidFill>
                <a:effectLst/>
                <a:latin typeface=".SF NS"/>
              </a:rPr>
              <a:t>, at the end.</a:t>
            </a:r>
          </a:p>
          <a:p>
            <a:pPr fontAlgn="base">
              <a:buClr>
                <a:srgbClr val="E20074"/>
              </a:buClr>
              <a:defRPr/>
            </a:pPr>
            <a:endParaRPr lang="en-US" sz="2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221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CB3A-93FB-4744-B34F-4EDFC657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0944000" cy="720000"/>
          </a:xfrm>
        </p:spPr>
        <p:txBody>
          <a:bodyPr anchor="b">
            <a:normAutofit/>
          </a:bodyPr>
          <a:lstStyle/>
          <a:p>
            <a:r>
              <a:rPr lang="en-US" dirty="0"/>
              <a:t>The development architecture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7D03F6-0DDF-8DF2-8C0F-0063FB14DB6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2000" y="1484313"/>
            <a:ext cx="3456000" cy="4752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Front end: Mobile applications, Web applications, TV platform,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Back end: Microservice based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Technology: Spring based (Java)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Language: Kotlin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Domain: Product, Consumer, etc.</a:t>
            </a: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64D28609-5779-7E6B-3F28-499BF99C5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59" y="1485312"/>
            <a:ext cx="6740426" cy="4752000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B783D-A6E9-B14E-9B41-549219632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2000" y="6385644"/>
            <a:ext cx="7488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D442E-0EEA-1341-B16B-535981BB3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00" y="6385644"/>
            <a:ext cx="252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1A5E10D-79A5-49BA-9648-53481340C65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86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ECDBA0-13A8-0549-B851-05E071B727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827C2-6CF8-4F7D-8514-DC285E92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9B21BC-3190-8E49-BB76-77AB597DC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508705"/>
              </p:ext>
            </p:extLst>
          </p:nvPr>
        </p:nvGraphicFramePr>
        <p:xfrm>
          <a:off x="623888" y="1484313"/>
          <a:ext cx="8712798" cy="2937345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8712798">
                  <a:extLst>
                    <a:ext uri="{9D8B030D-6E8A-4147-A177-3AD203B41FA5}">
                      <a16:colId xmlns:a16="http://schemas.microsoft.com/office/drawing/2014/main" val="1100012285"/>
                    </a:ext>
                  </a:extLst>
                </a:gridCol>
              </a:tblGrid>
              <a:tr h="58908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Software </a:t>
                      </a: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development</a:t>
                      </a:r>
                      <a:endParaRPr lang="de-DE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728207"/>
                  </a:ext>
                </a:extLst>
              </a:tr>
              <a:tr h="58908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Refinement</a:t>
                      </a:r>
                      <a:endParaRPr lang="de-DE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504662"/>
                  </a:ext>
                </a:extLst>
              </a:tr>
              <a:tr h="58101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Implementation</a:t>
                      </a:r>
                      <a:endParaRPr lang="de-DE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2480533"/>
                  </a:ext>
                </a:extLst>
              </a:tr>
              <a:tr h="58908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Testing &amp; </a:t>
                      </a: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Integration</a:t>
                      </a:r>
                      <a:endParaRPr lang="hu-HU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577156"/>
                  </a:ext>
                </a:extLst>
              </a:tr>
              <a:tr h="58908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Task</a:t>
                      </a:r>
                      <a:r>
                        <a:rPr lang="hu-HU" sz="2500" dirty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 &amp; </a:t>
                      </a: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Demo</a:t>
                      </a:r>
                      <a:endParaRPr lang="de-DE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739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58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582DB-43CA-9245-976D-90682EB641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172A5-B514-3343-9888-22F6562AF6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6D7394-E87C-C44D-A1C0-B1FD648F8A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46734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CB3A-93FB-4744-B34F-4EDFC657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 Development Lifecycle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55669-36DB-254A-8814-BA29E596461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Design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DevOps team connect into the Software Development Cycle in Design phase.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Low level design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Refinement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Implementation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Agile sprints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Review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Refinement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Testing &amp; Integration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Testing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B783D-A6E9-B14E-9B41-549219632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D442E-0EEA-1341-B16B-535981BB3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5768E4-D561-3746-820D-157A7BB0741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l="9866" r="11293"/>
          <a:stretch/>
        </p:blipFill>
        <p:spPr>
          <a:xfrm>
            <a:off x="624351" y="1857827"/>
            <a:ext cx="5327650" cy="379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65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CE0A-926D-144D-9099-CCBBD7D2C8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36FB2-ACD2-9F4C-97B3-E56B01A65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312AA0-9ED9-C441-B9F4-C837D4AB76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4012011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F6A3E1-1D76-1DA7-BAE8-D440B646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0944000" cy="720000"/>
          </a:xfrm>
        </p:spPr>
        <p:txBody>
          <a:bodyPr anchor="b">
            <a:normAutofit/>
          </a:bodyPr>
          <a:lstStyle/>
          <a:p>
            <a:r>
              <a:rPr lang="en-HU" dirty="0"/>
              <a:t>Application design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1E216E-5305-2F6A-2177-F09980172E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2000" y="1484313"/>
            <a:ext cx="3456000" cy="4752000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U" sz="2200" dirty="0"/>
              <a:t>Development team is responsible for finding the fit of new business requirements.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U" sz="2200" dirty="0"/>
              <a:t>The well design tasks are essential for the daily work of the development team.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U" sz="2200" dirty="0"/>
              <a:t>Refinement is the next step after successful application design phase.</a:t>
            </a:r>
          </a:p>
        </p:txBody>
      </p:sp>
      <p:pic>
        <p:nvPicPr>
          <p:cNvPr id="11" name="Picture 8" descr="Floorplan on a table">
            <a:extLst>
              <a:ext uri="{FF2B5EF4-FFF2-40B4-BE49-F238E27FC236}">
                <a16:creationId xmlns:a16="http://schemas.microsoft.com/office/drawing/2014/main" id="{563B4D9F-5EF5-17D6-C4F6-CF1FAE1BA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0" r="-2" b="5628"/>
          <a:stretch/>
        </p:blipFill>
        <p:spPr>
          <a:xfrm>
            <a:off x="623392" y="1485312"/>
            <a:ext cx="7200561" cy="4752000"/>
          </a:xfrm>
          <a:prstGeom prst="rect">
            <a:avLst/>
          </a:prstGeom>
          <a:noFill/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D622D8AD-5AE6-DB79-43A4-B8D3A5ED5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2000" y="6385644"/>
            <a:ext cx="7488000" cy="324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confidential, internal, public | Author | Topic of presentation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F67CBB-2A70-740B-F4DB-20458AF08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A1A5E10D-79A5-49BA-9648-53481340C65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11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71A6-775F-4C4A-9037-9B10E925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Ready (DOR)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C8231-199E-5643-8F82-C268093D789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2231" y="1545831"/>
            <a:ext cx="7439032" cy="940695"/>
          </a:xfrm>
        </p:spPr>
        <p:txBody>
          <a:bodyPr/>
          <a:lstStyle/>
          <a:p>
            <a:r>
              <a:rPr lang="en-GB" i="1" dirty="0"/>
              <a:t>Product Backlog items that can be Done by the Scrum Team within one Sprint are deemed </a:t>
            </a:r>
            <a:r>
              <a:rPr lang="en-GB" b="1" i="1" dirty="0"/>
              <a:t>ready</a:t>
            </a:r>
            <a:r>
              <a:rPr lang="en-GB" i="1" dirty="0"/>
              <a:t> for selection in a Sprint Planning event. They usually acquire this degree of transparency after refining activities.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0A38533-7C89-0441-B231-88302B29271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91630069"/>
              </p:ext>
            </p:extLst>
          </p:nvPr>
        </p:nvGraphicFramePr>
        <p:xfrm>
          <a:off x="624001" y="3168463"/>
          <a:ext cx="7816400" cy="2799200"/>
        </p:xfrm>
        <a:graphic>
          <a:graphicData uri="http://schemas.openxmlformats.org/drawingml/2006/table">
            <a:tbl>
              <a:tblPr/>
              <a:tblGrid>
                <a:gridCol w="7816400">
                  <a:extLst>
                    <a:ext uri="{9D8B030D-6E8A-4147-A177-3AD203B41FA5}">
                      <a16:colId xmlns:a16="http://schemas.microsoft.com/office/drawing/2014/main" val="3730889844"/>
                    </a:ext>
                  </a:extLst>
                </a:gridCol>
              </a:tblGrid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b="1" dirty="0">
                          <a:solidFill>
                            <a:srgbClr val="172B4D"/>
                          </a:solidFill>
                          <a:effectLst/>
                        </a:rPr>
                        <a:t>Acceptance Criteria</a:t>
                      </a: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969420"/>
                  </a:ext>
                </a:extLst>
              </a:tr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dirty="0">
                          <a:solidFill>
                            <a:srgbClr val="333333"/>
                          </a:solidFill>
                          <a:effectLst/>
                        </a:rPr>
                        <a:t>Title and brief business description</a:t>
                      </a:r>
                      <a:endParaRPr lang="en-GB" sz="2400" dirty="0">
                        <a:effectLst/>
                      </a:endParaRP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903"/>
                  </a:ext>
                </a:extLst>
              </a:tr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dirty="0">
                          <a:effectLst/>
                        </a:rPr>
                        <a:t>Acceptance criteria</a:t>
                      </a: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01769"/>
                  </a:ext>
                </a:extLst>
              </a:tr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dirty="0">
                          <a:solidFill>
                            <a:srgbClr val="000000"/>
                          </a:solidFill>
                          <a:effectLst/>
                        </a:rPr>
                        <a:t>Non-functional and security requirements</a:t>
                      </a:r>
                      <a:endParaRPr lang="en-GB" sz="2400" dirty="0">
                        <a:effectLst/>
                      </a:endParaRP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11978"/>
                  </a:ext>
                </a:extLst>
              </a:tr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dirty="0">
                          <a:effectLst/>
                        </a:rPr>
                        <a:t>High Level Design</a:t>
                      </a: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336461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E5DBE-9421-8947-BE31-A94926C6F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DB4E1-97B5-A140-A015-5B85B58FC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E51FD2-6F07-6B4E-8A9A-D7A4758D7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569" y="2029400"/>
            <a:ext cx="2799200" cy="27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19517"/>
      </p:ext>
    </p:extLst>
  </p:cSld>
  <p:clrMapOvr>
    <a:masterClrMapping/>
  </p:clrMapOvr>
</p:sld>
</file>

<file path=ppt/theme/theme1.xml><?xml version="1.0" encoding="utf-8"?>
<a:theme xmlns:a="http://schemas.openxmlformats.org/drawingml/2006/main" name="Telekom 2020 HU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Präsentation5" id="{501D5F2E-E6B9-4D1C-BB68-9F29C3DCEF58}" vid="{79363644-786B-47FC-ADBE-38C2517CA29A}"/>
    </a:ext>
  </a:extLst>
</a:theme>
</file>

<file path=ppt/theme/theme2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lekom Liquid Master">
    <a:dk1>
      <a:sysClr val="windowText" lastClr="000000"/>
    </a:dk1>
    <a:lt1>
      <a:sysClr val="window" lastClr="FFFFFF"/>
    </a:lt1>
    <a:dk2>
      <a:srgbClr val="E20074"/>
    </a:dk2>
    <a:lt2>
      <a:srgbClr val="A3A3A3"/>
    </a:lt2>
    <a:accent1>
      <a:srgbClr val="32B9AF"/>
    </a:accent1>
    <a:accent2>
      <a:srgbClr val="A4DEEE"/>
    </a:accent2>
    <a:accent3>
      <a:srgbClr val="ECCCBF"/>
    </a:accent3>
    <a:accent4>
      <a:srgbClr val="F0E68C"/>
    </a:accent4>
    <a:accent5>
      <a:srgbClr val="00A8E6"/>
    </a:accent5>
    <a:accent6>
      <a:srgbClr val="6E648C"/>
    </a:accent6>
    <a:hlink>
      <a:srgbClr val="00739F"/>
    </a:hlink>
    <a:folHlink>
      <a:srgbClr val="00739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6D800D0C3534295C5A02A1D22F203" ma:contentTypeVersion="0" ma:contentTypeDescription="Create a new document." ma:contentTypeScope="" ma:versionID="f5a37a0c171f22953b21ea22426e3b2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FF78875-C2C1-4ED6-8A7C-1C8C679442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A38F9D-3EE7-4BC0-B3B2-4852E921FCF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FECA300-D857-44D4-BE5F-22847E9A9C07}">
  <ds:schemaRefs>
    <ds:schemaRef ds:uri="http://schemas.microsoft.com/office/2006/metadata/properties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19325</TotalTime>
  <Words>937</Words>
  <Application>Microsoft Macintosh PowerPoint</Application>
  <PresentationFormat>Widescreen</PresentationFormat>
  <Paragraphs>219</Paragraphs>
  <Slides>28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.SF NS</vt:lpstr>
      <vt:lpstr>Arial</vt:lpstr>
      <vt:lpstr>Tele-GroteskFet</vt:lpstr>
      <vt:lpstr>Tele-GroteskNor</vt:lpstr>
      <vt:lpstr>TeleNeo Office</vt:lpstr>
      <vt:lpstr>TeleNeo Office ExtraBold</vt:lpstr>
      <vt:lpstr>Times New Roman</vt:lpstr>
      <vt:lpstr>Telekom 2020 HU</vt:lpstr>
      <vt:lpstr>Alkalmazásfejlesztés</vt:lpstr>
      <vt:lpstr>Introduction - Balázs Major</vt:lpstr>
      <vt:lpstr>The development architecture</vt:lpstr>
      <vt:lpstr>Agenda</vt:lpstr>
      <vt:lpstr>Software development</vt:lpstr>
      <vt:lpstr>The Software Development Lifecycle</vt:lpstr>
      <vt:lpstr>Design</vt:lpstr>
      <vt:lpstr>Application design</vt:lpstr>
      <vt:lpstr>Definition Of Ready (DOR)</vt:lpstr>
      <vt:lpstr>Implementation</vt:lpstr>
      <vt:lpstr>Branching strategy</vt:lpstr>
      <vt:lpstr>Software Quality</vt:lpstr>
      <vt:lpstr>Clean code principles</vt:lpstr>
      <vt:lpstr>How AI Can Enhance Code Quality</vt:lpstr>
      <vt:lpstr>Debugging tools</vt:lpstr>
      <vt:lpstr>Debugging &amp; tools</vt:lpstr>
      <vt:lpstr>Testing and integration</vt:lpstr>
      <vt:lpstr>Testing pyramid</vt:lpstr>
      <vt:lpstr>Unit testing &amp; tools</vt:lpstr>
      <vt:lpstr>Low level Integration tests &amp; tools</vt:lpstr>
      <vt:lpstr>End-to-end test &amp; tools</vt:lpstr>
      <vt:lpstr>Testing diamond</vt:lpstr>
      <vt:lpstr>Test Driven Development (TDD)</vt:lpstr>
      <vt:lpstr>CI/CD</vt:lpstr>
      <vt:lpstr>CI/CD - Part 1.</vt:lpstr>
      <vt:lpstr>CI/CD - Part 2.</vt:lpstr>
      <vt:lpstr>Task &amp; Demo</vt:lpstr>
      <vt:lpstr>Tasks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&amp; paste elements – Master 2020</dc:title>
  <dc:creator>Végh Marcell</dc:creator>
  <dc:description>Optimized for Office 365</dc:description>
  <cp:lastModifiedBy>Major Simon</cp:lastModifiedBy>
  <cp:revision>39</cp:revision>
  <cp:lastPrinted>2020-08-27T09:01:38Z</cp:lastPrinted>
  <dcterms:created xsi:type="dcterms:W3CDTF">2020-11-09T16:43:22Z</dcterms:created>
  <dcterms:modified xsi:type="dcterms:W3CDTF">2024-09-27T20:00:14Z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0x01010016D6D800D0C3534295C5A02A1D22F203</vt:lpwstr>
  </property>
</Properties>
</file>